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5" r:id="rId1"/>
  </p:sldMasterIdLst>
  <p:notesMasterIdLst>
    <p:notesMasterId r:id="rId13"/>
  </p:notesMasterIdLst>
  <p:handoutMasterIdLst>
    <p:handoutMasterId r:id="rId14"/>
  </p:handoutMasterIdLst>
  <p:sldIdLst>
    <p:sldId id="329" r:id="rId2"/>
    <p:sldId id="328" r:id="rId3"/>
    <p:sldId id="301" r:id="rId4"/>
    <p:sldId id="323" r:id="rId5"/>
    <p:sldId id="324" r:id="rId6"/>
    <p:sldId id="319" r:id="rId7"/>
    <p:sldId id="312" r:id="rId8"/>
    <p:sldId id="306" r:id="rId9"/>
    <p:sldId id="326" r:id="rId10"/>
    <p:sldId id="313" r:id="rId11"/>
    <p:sldId id="321" r:id="rId12"/>
  </p:sldIdLst>
  <p:sldSz cx="12192000" cy="6858000"/>
  <p:notesSz cx="6858000" cy="9144000"/>
  <p:custDataLst>
    <p:tags r:id="rId15"/>
  </p:custDataLst>
  <p:defaultTextStyle>
    <a:defPPr rtl="0"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Forfatte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5359"/>
    <a:srgbClr val="CE7242"/>
    <a:srgbClr val="E6743C"/>
    <a:srgbClr val="396A9E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761AE0-DF8A-4958-8C6F-3AE138022D16}" v="14" dt="2022-12-01T12:16:23.848"/>
    <p1510:client id="{26510957-3522-43FA-A2E7-156F6FA78C83}" v="164" dt="2022-12-04T21:09:58.757"/>
    <p1510:client id="{3604453B-9E59-4ED7-AF17-81446A83C7F5}" v="265" dt="2022-12-01T11:35:18.016"/>
    <p1510:client id="{3A3CD3EE-4475-4CD6-B3A4-A9C70CA863B6}" v="70" dt="2022-12-01T12:08:23.084"/>
    <p1510:client id="{5257A5FC-8877-4201-97A1-574752EEE836}" v="30" vWet="31" dt="2022-12-05T13:00:16.107"/>
    <p1510:client id="{7DDAAFF4-54B6-49AD-A0B0-2E02FFAA1CFF}" v="1090" dt="2022-12-05T16:24:50.749"/>
    <p1510:client id="{7E65648C-3F45-4F87-BBF5-6FDAC5A9D984}" v="5" dt="2022-12-01T11:43:30.475"/>
    <p1510:client id="{89367101-6B56-40A3-A99D-F468A113517D}" v="18" dt="2022-12-01T10:25:07.827"/>
    <p1510:client id="{94C9C5E7-0F3F-4441-83FE-0CC5471725A3}" v="30" dt="2022-12-01T09:57:48.476"/>
    <p1510:client id="{97B6250C-1586-4091-9C07-086821AC0140}" v="2438" dt="2022-12-05T16:46:18.907"/>
    <p1510:client id="{AD377EF1-69B7-440A-A7F0-5D931205EF47}" v="472" dt="2022-12-06T10:17:13.409"/>
    <p1510:client id="{B2745109-3267-46AB-A754-12F67F814C28}" v="3" dt="2022-12-01T10:11:30.244"/>
    <p1510:client id="{C06F1D04-EDD3-4524-B099-54A74AEC8779}" v="272" dt="2022-12-05T16:28:28.926"/>
    <p1510:client id="{C1C4FBAF-F075-4BEF-AB11-6A60A8E3175F}" v="237" dt="2022-12-01T11:51:39.6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2373DC-11B1-4708-92E2-E1B8EB8D76D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</dgm:pt>
    <dgm:pt modelId="{7084B800-7E1D-4DA6-89C0-37EA52DDBCB8}">
      <dgm:prSet phldrT="[Text]" custT="1"/>
      <dgm:spPr/>
      <dgm:t>
        <a:bodyPr rtlCol="0"/>
        <a:lstStyle/>
        <a:p>
          <a:pPr algn="ctr" rtl="0"/>
          <a:r>
            <a:rPr lang="nb-NO" sz="2000" noProof="0" dirty="0"/>
            <a:t>Mange aktører – lite kommunikasjon</a:t>
          </a:r>
        </a:p>
      </dgm:t>
    </dgm:pt>
    <dgm:pt modelId="{E459F664-A62C-4466-90D1-14D94F7456F9}" type="parTrans" cxnId="{D7BBB8C6-B60F-4050-B5C1-3F3A86AF4294}">
      <dgm:prSet/>
      <dgm:spPr/>
      <dgm:t>
        <a:bodyPr rtlCol="0"/>
        <a:lstStyle/>
        <a:p>
          <a:pPr rtl="0"/>
          <a:endParaRPr lang="nb-NO" noProof="0"/>
        </a:p>
      </dgm:t>
    </dgm:pt>
    <dgm:pt modelId="{29667D30-8073-4626-A65C-0442C9DA4455}" type="sibTrans" cxnId="{D7BBB8C6-B60F-4050-B5C1-3F3A86AF4294}">
      <dgm:prSet/>
      <dgm:spPr/>
      <dgm:t>
        <a:bodyPr rtlCol="0"/>
        <a:lstStyle/>
        <a:p>
          <a:pPr rtl="0"/>
          <a:endParaRPr lang="nb-NO" noProof="0"/>
        </a:p>
      </dgm:t>
    </dgm:pt>
    <dgm:pt modelId="{4786322A-3DB1-4B13-A039-9C2B4BD33902}">
      <dgm:prSet phldrT="[Text]" custT="1"/>
      <dgm:spPr/>
      <dgm:t>
        <a:bodyPr rtlCol="0"/>
        <a:lstStyle/>
        <a:p>
          <a:pPr algn="ctr" rtl="0"/>
          <a:r>
            <a:rPr lang="nb-NO" sz="2000" baseline="0" noProof="0" dirty="0">
              <a:latin typeface="Gill Sans MT" panose="020B0502020104020203"/>
            </a:rPr>
            <a:t> Studentmedvirkning</a:t>
          </a:r>
          <a:endParaRPr lang="nb-NO" sz="2000" noProof="0" dirty="0"/>
        </a:p>
      </dgm:t>
    </dgm:pt>
    <dgm:pt modelId="{4F3F2426-EA56-4F79-A02F-DE7A210D680D}" type="parTrans" cxnId="{07D1F65C-7C41-4EB6-A133-CA7F29791640}">
      <dgm:prSet/>
      <dgm:spPr/>
      <dgm:t>
        <a:bodyPr rtlCol="0"/>
        <a:lstStyle/>
        <a:p>
          <a:pPr rtl="0"/>
          <a:endParaRPr lang="nb-NO" noProof="0"/>
        </a:p>
      </dgm:t>
    </dgm:pt>
    <dgm:pt modelId="{7D0A801E-90E9-4D73-A31E-D58F04D3BBF2}" type="sibTrans" cxnId="{07D1F65C-7C41-4EB6-A133-CA7F29791640}">
      <dgm:prSet/>
      <dgm:spPr/>
      <dgm:t>
        <a:bodyPr rtlCol="0"/>
        <a:lstStyle/>
        <a:p>
          <a:pPr rtl="0"/>
          <a:endParaRPr lang="nb-NO" noProof="0"/>
        </a:p>
      </dgm:t>
    </dgm:pt>
    <dgm:pt modelId="{5A259F57-B5C4-40C5-939D-A7C21B16FB47}">
      <dgm:prSet phldrT="[Text]" custT="1"/>
      <dgm:spPr/>
      <dgm:t>
        <a:bodyPr rtlCol="0"/>
        <a:lstStyle/>
        <a:p>
          <a:pPr algn="ctr" rtl="0"/>
          <a:r>
            <a:rPr lang="nb-NO" sz="2000" noProof="0" dirty="0"/>
            <a:t>Markedsføring???</a:t>
          </a:r>
        </a:p>
      </dgm:t>
    </dgm:pt>
    <dgm:pt modelId="{E359194E-724D-4C60-BA35-9B441D11C55E}" type="parTrans" cxnId="{7865863E-1BC2-47AE-BBFB-F40F27A905AE}">
      <dgm:prSet/>
      <dgm:spPr/>
      <dgm:t>
        <a:bodyPr rtlCol="0"/>
        <a:lstStyle/>
        <a:p>
          <a:pPr rtl="0"/>
          <a:endParaRPr lang="nb-NO" noProof="0"/>
        </a:p>
      </dgm:t>
    </dgm:pt>
    <dgm:pt modelId="{57311651-50BE-4613-AB4F-1C634C257620}" type="sibTrans" cxnId="{7865863E-1BC2-47AE-BBFB-F40F27A905AE}">
      <dgm:prSet/>
      <dgm:spPr/>
      <dgm:t>
        <a:bodyPr rtlCol="0"/>
        <a:lstStyle/>
        <a:p>
          <a:pPr rtl="0"/>
          <a:endParaRPr lang="nb-NO" noProof="0"/>
        </a:p>
      </dgm:t>
    </dgm:pt>
    <dgm:pt modelId="{88A033FC-90E8-450A-9660-7C56FE44CF4B}" type="pres">
      <dgm:prSet presAssocID="{592373DC-11B1-4708-92E2-E1B8EB8D76D8}" presName="linear" presStyleCnt="0">
        <dgm:presLayoutVars>
          <dgm:dir/>
          <dgm:animLvl val="lvl"/>
          <dgm:resizeHandles val="exact"/>
        </dgm:presLayoutVars>
      </dgm:prSet>
      <dgm:spPr/>
    </dgm:pt>
    <dgm:pt modelId="{24B2535F-B64C-416D-866E-AB6126E4F4FD}" type="pres">
      <dgm:prSet presAssocID="{7084B800-7E1D-4DA6-89C0-37EA52DDBCB8}" presName="parentLin" presStyleCnt="0"/>
      <dgm:spPr/>
    </dgm:pt>
    <dgm:pt modelId="{6EC006A1-981A-4484-9234-228DCAD57AB2}" type="pres">
      <dgm:prSet presAssocID="{7084B800-7E1D-4DA6-89C0-37EA52DDBCB8}" presName="parentLeftMargin" presStyleLbl="node1" presStyleIdx="0" presStyleCnt="3"/>
      <dgm:spPr/>
    </dgm:pt>
    <dgm:pt modelId="{1A0AAFD3-A3A9-4B43-843A-7BA9D4FD5E56}" type="pres">
      <dgm:prSet presAssocID="{7084B800-7E1D-4DA6-89C0-37EA52DDBCB8}" presName="parentText" presStyleLbl="node1" presStyleIdx="0" presStyleCnt="3" custLinFactX="7201" custLinFactNeighborX="100000" custLinFactNeighborY="-1307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CCBECD78-1F23-4EF1-982A-AA01E554543E}" type="pres">
      <dgm:prSet presAssocID="{7084B800-7E1D-4DA6-89C0-37EA52DDBCB8}" presName="negativeSpace" presStyleCnt="0"/>
      <dgm:spPr/>
    </dgm:pt>
    <dgm:pt modelId="{FD9FC1E3-1C41-4437-BE21-8D33D44C1C9E}" type="pres">
      <dgm:prSet presAssocID="{7084B800-7E1D-4DA6-89C0-37EA52DDBCB8}" presName="childText" presStyleLbl="conFgAcc1" presStyleIdx="0" presStyleCnt="3">
        <dgm:presLayoutVars>
          <dgm:bulletEnabled val="1"/>
        </dgm:presLayoutVars>
      </dgm:prSet>
      <dgm:spPr>
        <a:ln>
          <a:solidFill>
            <a:schemeClr val="tx2">
              <a:lumMod val="50000"/>
              <a:lumOff val="50000"/>
            </a:schemeClr>
          </a:solidFill>
        </a:ln>
      </dgm:spPr>
    </dgm:pt>
    <dgm:pt modelId="{924BC6CA-B5A9-4CBD-91CA-0E40F017D78C}" type="pres">
      <dgm:prSet presAssocID="{29667D30-8073-4626-A65C-0442C9DA4455}" presName="spaceBetweenRectangles" presStyleCnt="0"/>
      <dgm:spPr/>
    </dgm:pt>
    <dgm:pt modelId="{D554373D-02BB-456A-B513-6FD44C272B5C}" type="pres">
      <dgm:prSet presAssocID="{4786322A-3DB1-4B13-A039-9C2B4BD33902}" presName="parentLin" presStyleCnt="0"/>
      <dgm:spPr/>
    </dgm:pt>
    <dgm:pt modelId="{4F91F803-792A-4600-A80A-DA32582EF94A}" type="pres">
      <dgm:prSet presAssocID="{4786322A-3DB1-4B13-A039-9C2B4BD33902}" presName="parentLeftMargin" presStyleLbl="node1" presStyleIdx="0" presStyleCnt="3"/>
      <dgm:spPr/>
    </dgm:pt>
    <dgm:pt modelId="{5BD5B296-A642-4DF8-B899-35ED169DA216}" type="pres">
      <dgm:prSet presAssocID="{4786322A-3DB1-4B13-A039-9C2B4BD33902}" presName="parentText" presStyleLbl="node1" presStyleIdx="1" presStyleCnt="3" custLinFactX="6709" custLinFactNeighborX="100000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A4936A2D-4572-425F-9AAC-9798097747DD}" type="pres">
      <dgm:prSet presAssocID="{4786322A-3DB1-4B13-A039-9C2B4BD33902}" presName="negativeSpace" presStyleCnt="0"/>
      <dgm:spPr/>
    </dgm:pt>
    <dgm:pt modelId="{92C0B756-05A6-4040-AC91-4730345F5191}" type="pres">
      <dgm:prSet presAssocID="{4786322A-3DB1-4B13-A039-9C2B4BD33902}" presName="childText" presStyleLbl="conFgAcc1" presStyleIdx="1" presStyleCnt="3">
        <dgm:presLayoutVars>
          <dgm:bulletEnabled val="1"/>
        </dgm:presLayoutVars>
      </dgm:prSet>
      <dgm:spPr>
        <a:ln>
          <a:solidFill>
            <a:schemeClr val="tx2">
              <a:lumMod val="50000"/>
              <a:lumOff val="50000"/>
            </a:schemeClr>
          </a:solidFill>
        </a:ln>
      </dgm:spPr>
    </dgm:pt>
    <dgm:pt modelId="{E512E97A-AB64-43A4-955A-9C6EF5B21111}" type="pres">
      <dgm:prSet presAssocID="{7D0A801E-90E9-4D73-A31E-D58F04D3BBF2}" presName="spaceBetweenRectangles" presStyleCnt="0"/>
      <dgm:spPr/>
    </dgm:pt>
    <dgm:pt modelId="{6F48969B-7A0D-4352-95BB-E4D44F1FDA7D}" type="pres">
      <dgm:prSet presAssocID="{5A259F57-B5C4-40C5-939D-A7C21B16FB47}" presName="parentLin" presStyleCnt="0"/>
      <dgm:spPr/>
    </dgm:pt>
    <dgm:pt modelId="{80F1F3E3-8580-4F0D-9C12-7910907CADF1}" type="pres">
      <dgm:prSet presAssocID="{5A259F57-B5C4-40C5-939D-A7C21B16FB47}" presName="parentLeftMargin" presStyleLbl="node1" presStyleIdx="1" presStyleCnt="3"/>
      <dgm:spPr/>
    </dgm:pt>
    <dgm:pt modelId="{1AA0D2EF-743C-441B-B933-8CC3FD133511}" type="pres">
      <dgm:prSet presAssocID="{5A259F57-B5C4-40C5-939D-A7C21B16FB47}" presName="parentText" presStyleLbl="node1" presStyleIdx="2" presStyleCnt="3" custLinFactX="6709" custLinFactNeighborX="100000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1D3949C1-8B5F-49B2-B24A-55D8B41AA896}" type="pres">
      <dgm:prSet presAssocID="{5A259F57-B5C4-40C5-939D-A7C21B16FB47}" presName="negativeSpace" presStyleCnt="0"/>
      <dgm:spPr/>
    </dgm:pt>
    <dgm:pt modelId="{A4E3526C-3B96-4B8B-87BA-01E1B7BEF7EF}" type="pres">
      <dgm:prSet presAssocID="{5A259F57-B5C4-40C5-939D-A7C21B16FB47}" presName="childText" presStyleLbl="conFgAcc1" presStyleIdx="2" presStyleCnt="3">
        <dgm:presLayoutVars>
          <dgm:bulletEnabled val="1"/>
        </dgm:presLayoutVars>
      </dgm:prSet>
      <dgm:spPr>
        <a:ln>
          <a:solidFill>
            <a:schemeClr val="tx2">
              <a:lumMod val="50000"/>
              <a:lumOff val="50000"/>
            </a:schemeClr>
          </a:solidFill>
        </a:ln>
      </dgm:spPr>
    </dgm:pt>
  </dgm:ptLst>
  <dgm:cxnLst>
    <dgm:cxn modelId="{7865863E-1BC2-47AE-BBFB-F40F27A905AE}" srcId="{592373DC-11B1-4708-92E2-E1B8EB8D76D8}" destId="{5A259F57-B5C4-40C5-939D-A7C21B16FB47}" srcOrd="2" destOrd="0" parTransId="{E359194E-724D-4C60-BA35-9B441D11C55E}" sibTransId="{57311651-50BE-4613-AB4F-1C634C257620}"/>
    <dgm:cxn modelId="{625AA23F-DBF4-4D2B-903D-22A89723EEED}" type="presOf" srcId="{592373DC-11B1-4708-92E2-E1B8EB8D76D8}" destId="{88A033FC-90E8-450A-9660-7C56FE44CF4B}" srcOrd="0" destOrd="0" presId="urn:microsoft.com/office/officeart/2005/8/layout/list1"/>
    <dgm:cxn modelId="{07D1F65C-7C41-4EB6-A133-CA7F29791640}" srcId="{592373DC-11B1-4708-92E2-E1B8EB8D76D8}" destId="{4786322A-3DB1-4B13-A039-9C2B4BD33902}" srcOrd="1" destOrd="0" parTransId="{4F3F2426-EA56-4F79-A02F-DE7A210D680D}" sibTransId="{7D0A801E-90E9-4D73-A31E-D58F04D3BBF2}"/>
    <dgm:cxn modelId="{87320787-FF34-4B70-A17A-F897C46501CA}" type="presOf" srcId="{5A259F57-B5C4-40C5-939D-A7C21B16FB47}" destId="{80F1F3E3-8580-4F0D-9C12-7910907CADF1}" srcOrd="0" destOrd="0" presId="urn:microsoft.com/office/officeart/2005/8/layout/list1"/>
    <dgm:cxn modelId="{DBFED495-68DE-497A-AE49-C4E846074AFD}" type="presOf" srcId="{7084B800-7E1D-4DA6-89C0-37EA52DDBCB8}" destId="{6EC006A1-981A-4484-9234-228DCAD57AB2}" srcOrd="0" destOrd="0" presId="urn:microsoft.com/office/officeart/2005/8/layout/list1"/>
    <dgm:cxn modelId="{34E0019B-A70F-4D3E-B489-3EE0CEC45D26}" type="presOf" srcId="{7084B800-7E1D-4DA6-89C0-37EA52DDBCB8}" destId="{1A0AAFD3-A3A9-4B43-843A-7BA9D4FD5E56}" srcOrd="1" destOrd="0" presId="urn:microsoft.com/office/officeart/2005/8/layout/list1"/>
    <dgm:cxn modelId="{D7BBB8C6-B60F-4050-B5C1-3F3A86AF4294}" srcId="{592373DC-11B1-4708-92E2-E1B8EB8D76D8}" destId="{7084B800-7E1D-4DA6-89C0-37EA52DDBCB8}" srcOrd="0" destOrd="0" parTransId="{E459F664-A62C-4466-90D1-14D94F7456F9}" sibTransId="{29667D30-8073-4626-A65C-0442C9DA4455}"/>
    <dgm:cxn modelId="{EE88FBC6-3422-4879-9EF5-FC8802FCED5E}" type="presOf" srcId="{4786322A-3DB1-4B13-A039-9C2B4BD33902}" destId="{5BD5B296-A642-4DF8-B899-35ED169DA216}" srcOrd="1" destOrd="0" presId="urn:microsoft.com/office/officeart/2005/8/layout/list1"/>
    <dgm:cxn modelId="{EEDF53C7-9673-4100-8B1E-7CF177F43551}" type="presOf" srcId="{4786322A-3DB1-4B13-A039-9C2B4BD33902}" destId="{4F91F803-792A-4600-A80A-DA32582EF94A}" srcOrd="0" destOrd="0" presId="urn:microsoft.com/office/officeart/2005/8/layout/list1"/>
    <dgm:cxn modelId="{1E90A8F7-4B0C-45FE-B2AA-F392EBD01257}" type="presOf" srcId="{5A259F57-B5C4-40C5-939D-A7C21B16FB47}" destId="{1AA0D2EF-743C-441B-B933-8CC3FD133511}" srcOrd="1" destOrd="0" presId="urn:microsoft.com/office/officeart/2005/8/layout/list1"/>
    <dgm:cxn modelId="{AC4B8512-B20E-410F-BFEB-F8454685D9F0}" type="presParOf" srcId="{88A033FC-90E8-450A-9660-7C56FE44CF4B}" destId="{24B2535F-B64C-416D-866E-AB6126E4F4FD}" srcOrd="0" destOrd="0" presId="urn:microsoft.com/office/officeart/2005/8/layout/list1"/>
    <dgm:cxn modelId="{6DE6F4C9-B66F-4D53-882E-81C5A1263F9B}" type="presParOf" srcId="{24B2535F-B64C-416D-866E-AB6126E4F4FD}" destId="{6EC006A1-981A-4484-9234-228DCAD57AB2}" srcOrd="0" destOrd="0" presId="urn:microsoft.com/office/officeart/2005/8/layout/list1"/>
    <dgm:cxn modelId="{07944656-2B6F-4150-B840-796B46FABC28}" type="presParOf" srcId="{24B2535F-B64C-416D-866E-AB6126E4F4FD}" destId="{1A0AAFD3-A3A9-4B43-843A-7BA9D4FD5E56}" srcOrd="1" destOrd="0" presId="urn:microsoft.com/office/officeart/2005/8/layout/list1"/>
    <dgm:cxn modelId="{19C6D583-ED2C-4BA3-B186-5BE126AE2FA0}" type="presParOf" srcId="{88A033FC-90E8-450A-9660-7C56FE44CF4B}" destId="{CCBECD78-1F23-4EF1-982A-AA01E554543E}" srcOrd="1" destOrd="0" presId="urn:microsoft.com/office/officeart/2005/8/layout/list1"/>
    <dgm:cxn modelId="{193F8C17-9332-4A96-A2FF-869B84404B77}" type="presParOf" srcId="{88A033FC-90E8-450A-9660-7C56FE44CF4B}" destId="{FD9FC1E3-1C41-4437-BE21-8D33D44C1C9E}" srcOrd="2" destOrd="0" presId="urn:microsoft.com/office/officeart/2005/8/layout/list1"/>
    <dgm:cxn modelId="{2A0AF3F1-3E1F-4AB5-BC7F-8880604146E0}" type="presParOf" srcId="{88A033FC-90E8-450A-9660-7C56FE44CF4B}" destId="{924BC6CA-B5A9-4CBD-91CA-0E40F017D78C}" srcOrd="3" destOrd="0" presId="urn:microsoft.com/office/officeart/2005/8/layout/list1"/>
    <dgm:cxn modelId="{84B370E6-03E7-432E-8DE8-6F3402B19900}" type="presParOf" srcId="{88A033FC-90E8-450A-9660-7C56FE44CF4B}" destId="{D554373D-02BB-456A-B513-6FD44C272B5C}" srcOrd="4" destOrd="0" presId="urn:microsoft.com/office/officeart/2005/8/layout/list1"/>
    <dgm:cxn modelId="{330E8C49-FCAD-4D9F-BB2F-8760C7E6B096}" type="presParOf" srcId="{D554373D-02BB-456A-B513-6FD44C272B5C}" destId="{4F91F803-792A-4600-A80A-DA32582EF94A}" srcOrd="0" destOrd="0" presId="urn:microsoft.com/office/officeart/2005/8/layout/list1"/>
    <dgm:cxn modelId="{618BBB7C-14AD-4AD9-9957-91061B873473}" type="presParOf" srcId="{D554373D-02BB-456A-B513-6FD44C272B5C}" destId="{5BD5B296-A642-4DF8-B899-35ED169DA216}" srcOrd="1" destOrd="0" presId="urn:microsoft.com/office/officeart/2005/8/layout/list1"/>
    <dgm:cxn modelId="{EDC41EE4-430F-41C5-8C1F-AC1649AB4844}" type="presParOf" srcId="{88A033FC-90E8-450A-9660-7C56FE44CF4B}" destId="{A4936A2D-4572-425F-9AAC-9798097747DD}" srcOrd="5" destOrd="0" presId="urn:microsoft.com/office/officeart/2005/8/layout/list1"/>
    <dgm:cxn modelId="{FB153B08-A79B-48D9-B3F5-C99BA326486E}" type="presParOf" srcId="{88A033FC-90E8-450A-9660-7C56FE44CF4B}" destId="{92C0B756-05A6-4040-AC91-4730345F5191}" srcOrd="6" destOrd="0" presId="urn:microsoft.com/office/officeart/2005/8/layout/list1"/>
    <dgm:cxn modelId="{9AFDA481-FE2A-491B-8E0D-532160039AFB}" type="presParOf" srcId="{88A033FC-90E8-450A-9660-7C56FE44CF4B}" destId="{E512E97A-AB64-43A4-955A-9C6EF5B21111}" srcOrd="7" destOrd="0" presId="urn:microsoft.com/office/officeart/2005/8/layout/list1"/>
    <dgm:cxn modelId="{5BF94848-D0F1-4175-9643-34A371B25822}" type="presParOf" srcId="{88A033FC-90E8-450A-9660-7C56FE44CF4B}" destId="{6F48969B-7A0D-4352-95BB-E4D44F1FDA7D}" srcOrd="8" destOrd="0" presId="urn:microsoft.com/office/officeart/2005/8/layout/list1"/>
    <dgm:cxn modelId="{EA74DBEB-8288-4658-A002-3981498D98E1}" type="presParOf" srcId="{6F48969B-7A0D-4352-95BB-E4D44F1FDA7D}" destId="{80F1F3E3-8580-4F0D-9C12-7910907CADF1}" srcOrd="0" destOrd="0" presId="urn:microsoft.com/office/officeart/2005/8/layout/list1"/>
    <dgm:cxn modelId="{EAAC675A-F6BF-4EE1-B5D7-4A743649A5F1}" type="presParOf" srcId="{6F48969B-7A0D-4352-95BB-E4D44F1FDA7D}" destId="{1AA0D2EF-743C-441B-B933-8CC3FD133511}" srcOrd="1" destOrd="0" presId="urn:microsoft.com/office/officeart/2005/8/layout/list1"/>
    <dgm:cxn modelId="{FE0FAA26-81A2-4E9B-9BD2-67F1DDC58C5A}" type="presParOf" srcId="{88A033FC-90E8-450A-9660-7C56FE44CF4B}" destId="{1D3949C1-8B5F-49B2-B24A-55D8B41AA896}" srcOrd="9" destOrd="0" presId="urn:microsoft.com/office/officeart/2005/8/layout/list1"/>
    <dgm:cxn modelId="{D5CEED3A-ACD0-46FC-97A3-C950938E566F}" type="presParOf" srcId="{88A033FC-90E8-450A-9660-7C56FE44CF4B}" destId="{A4E3526C-3B96-4B8B-87BA-01E1B7BEF7E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9FC1E3-1C41-4437-BE21-8D33D44C1C9E}">
      <dsp:nvSpPr>
        <dsp:cNvPr id="0" name=""/>
        <dsp:cNvSpPr/>
      </dsp:nvSpPr>
      <dsp:spPr>
        <a:xfrm>
          <a:off x="0" y="504028"/>
          <a:ext cx="36900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tx2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0AAFD3-A3A9-4B43-843A-7BA9D4FD5E56}">
      <dsp:nvSpPr>
        <dsp:cNvPr id="0" name=""/>
        <dsp:cNvSpPr/>
      </dsp:nvSpPr>
      <dsp:spPr>
        <a:xfrm>
          <a:off x="555001" y="49654"/>
          <a:ext cx="2583000" cy="88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631" tIns="0" rIns="97631" bIns="0" numCol="1" spcCol="1270" rtlCol="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noProof="0" dirty="0"/>
            <a:t>Mange aktører – lite kommunikasjon</a:t>
          </a:r>
        </a:p>
      </dsp:txBody>
      <dsp:txXfrm>
        <a:off x="555001" y="49654"/>
        <a:ext cx="2583000" cy="885600"/>
      </dsp:txXfrm>
    </dsp:sp>
    <dsp:sp modelId="{92C0B756-05A6-4040-AC91-4730345F5191}">
      <dsp:nvSpPr>
        <dsp:cNvPr id="0" name=""/>
        <dsp:cNvSpPr/>
      </dsp:nvSpPr>
      <dsp:spPr>
        <a:xfrm>
          <a:off x="0" y="1864829"/>
          <a:ext cx="36900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tx2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D5B296-A642-4DF8-B899-35ED169DA216}">
      <dsp:nvSpPr>
        <dsp:cNvPr id="0" name=""/>
        <dsp:cNvSpPr/>
      </dsp:nvSpPr>
      <dsp:spPr>
        <a:xfrm>
          <a:off x="542293" y="1422028"/>
          <a:ext cx="2583000" cy="88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631" tIns="0" rIns="97631" bIns="0" numCol="1" spcCol="1270" rtlCol="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baseline="0" noProof="0" dirty="0">
              <a:latin typeface="Gill Sans MT" panose="020B0502020104020203"/>
            </a:rPr>
            <a:t> Studentmedvirkning</a:t>
          </a:r>
          <a:endParaRPr lang="nb-NO" sz="2000" kern="1200" noProof="0" dirty="0"/>
        </a:p>
      </dsp:txBody>
      <dsp:txXfrm>
        <a:off x="542293" y="1422028"/>
        <a:ext cx="2583000" cy="885600"/>
      </dsp:txXfrm>
    </dsp:sp>
    <dsp:sp modelId="{A4E3526C-3B96-4B8B-87BA-01E1B7BEF7EF}">
      <dsp:nvSpPr>
        <dsp:cNvPr id="0" name=""/>
        <dsp:cNvSpPr/>
      </dsp:nvSpPr>
      <dsp:spPr>
        <a:xfrm>
          <a:off x="0" y="3225629"/>
          <a:ext cx="36900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tx2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A0D2EF-743C-441B-B933-8CC3FD133511}">
      <dsp:nvSpPr>
        <dsp:cNvPr id="0" name=""/>
        <dsp:cNvSpPr/>
      </dsp:nvSpPr>
      <dsp:spPr>
        <a:xfrm>
          <a:off x="542293" y="2782829"/>
          <a:ext cx="2583000" cy="88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631" tIns="0" rIns="97631" bIns="0" numCol="1" spcCol="1270" rtlCol="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noProof="0" dirty="0"/>
            <a:t>Markedsføring???</a:t>
          </a:r>
        </a:p>
      </dsp:txBody>
      <dsp:txXfrm>
        <a:off x="542293" y="2782829"/>
        <a:ext cx="2583000" cy="885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overskrift 1">
            <a:extLst>
              <a:ext uri="{FF2B5EF4-FFF2-40B4-BE49-F238E27FC236}">
                <a16:creationId xmlns:a16="http://schemas.microsoft.com/office/drawing/2014/main" id="{E26D37A0-F398-4276-AAF6-E62AA90BC9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D96B402-FD6E-4995-8160-C6DD76DAAC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EA6EE54-07DD-4B6D-9909-E756C972AD96}" type="datetime1">
              <a:rPr lang="nb-NO" smtClean="0"/>
              <a:t>06.12.2022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7BA7967-B488-405D-84A2-64F6D9128F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A65115A-3EB4-4B47-8F4B-4F42519BF9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D0885D5-D443-4228-8B2C-B9DF9A30D57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78913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30T13:52:19.9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overskrif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b-NO" noProof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0438D1F-FB84-484A-8F6A-853A7E71E32A}" type="datetime1">
              <a:rPr lang="nb-NO" noProof="0" smtClean="0"/>
              <a:t>06.12.2022</a:t>
            </a:fld>
            <a:endParaRPr lang="nb-NO" noProof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b-NO" noProof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b-NO" noProof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D2F9AB-3C90-481E-8C34-4F549BF455D7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8917179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André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D2F9AB-3C90-481E-8C34-4F549BF455D7}" type="slidenum">
              <a:rPr lang="nb-NO" noProof="0" smtClean="0"/>
              <a:t>1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699484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nb-NO"/>
              <a:t>Martine: Avslutt med refleksjoner for veien videre. </a:t>
            </a:r>
          </a:p>
          <a:p>
            <a:r>
              <a:rPr lang="nb-NO">
                <a:cs typeface="Calibri"/>
              </a:rPr>
              <a:t>Hvordan holde på engasjementet til studentene fremover? </a:t>
            </a:r>
          </a:p>
          <a:p>
            <a:r>
              <a:rPr lang="nb-NO">
                <a:cs typeface="Calibri"/>
              </a:rPr>
              <a:t>Medvirkning er en kontinuerlig prosess. 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299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4866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André 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D2F9AB-3C90-481E-8C34-4F549BF455D7}" type="slidenum">
              <a:rPr lang="nb-NO" noProof="0" smtClean="0"/>
              <a:t>2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914341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nb-NO" dirty="0"/>
              <a:t>Hvem er vi:</a:t>
            </a:r>
          </a:p>
          <a:p>
            <a:r>
              <a:rPr lang="nb-NO" dirty="0">
                <a:cs typeface="Calibri"/>
              </a:rPr>
              <a:t>André, Ingrid og Martine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4921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Marine:</a:t>
            </a:r>
          </a:p>
          <a:p>
            <a:r>
              <a:rPr lang="en-US">
                <a:cs typeface="Calibri"/>
              </a:rPr>
              <a:t>FNs </a:t>
            </a:r>
            <a:r>
              <a:rPr lang="en-US" err="1">
                <a:cs typeface="Calibri"/>
              </a:rPr>
              <a:t>bærekraftsmål</a:t>
            </a:r>
            <a:r>
              <a:rPr lang="en-US">
                <a:cs typeface="Calibri"/>
              </a:rPr>
              <a:t>:</a:t>
            </a:r>
            <a:endParaRPr lang="en-US"/>
          </a:p>
          <a:p>
            <a:r>
              <a:rPr lang="en-US">
                <a:cs typeface="Calibri"/>
              </a:rPr>
              <a:t>3: god </a:t>
            </a:r>
            <a:r>
              <a:rPr lang="en-US" err="1">
                <a:cs typeface="Calibri"/>
              </a:rPr>
              <a:t>helse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4: god </a:t>
            </a:r>
            <a:r>
              <a:rPr lang="en-US" err="1">
                <a:cs typeface="Calibri"/>
              </a:rPr>
              <a:t>utdanning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10: </a:t>
            </a:r>
            <a:r>
              <a:rPr lang="en-US" err="1">
                <a:cs typeface="Calibri"/>
              </a:rPr>
              <a:t>mindre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ulikhet</a:t>
            </a:r>
            <a:r>
              <a:rPr lang="en-US">
                <a:cs typeface="Calibri"/>
              </a:rPr>
              <a:t> </a:t>
            </a:r>
          </a:p>
          <a:p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Tidlig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innsats</a:t>
            </a:r>
            <a:r>
              <a:rPr lang="en-US">
                <a:cs typeface="Calibri"/>
              </a:rPr>
              <a:t>: </a:t>
            </a:r>
            <a:r>
              <a:rPr lang="en-US" err="1">
                <a:cs typeface="Calibri"/>
              </a:rPr>
              <a:t>Tidlig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innsats</a:t>
            </a:r>
            <a:r>
              <a:rPr lang="en-US">
                <a:cs typeface="Calibri"/>
              </a:rPr>
              <a:t> hos barn </a:t>
            </a:r>
            <a:r>
              <a:rPr lang="en-US" err="1">
                <a:cs typeface="Calibri"/>
              </a:rPr>
              <a:t>og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unge</a:t>
            </a:r>
            <a:r>
              <a:rPr lang="en-US">
                <a:cs typeface="Calibri"/>
              </a:rPr>
              <a:t>, men </a:t>
            </a:r>
            <a:r>
              <a:rPr lang="en-US" err="1">
                <a:cs typeface="Calibri"/>
              </a:rPr>
              <a:t>også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studenter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Studenter</a:t>
            </a:r>
            <a:r>
              <a:rPr lang="en-US">
                <a:cs typeface="Calibri"/>
              </a:rPr>
              <a:t> er I </a:t>
            </a:r>
            <a:r>
              <a:rPr lang="en-US" err="1">
                <a:cs typeface="Calibri"/>
              </a:rPr>
              <a:t>alderen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hvor</a:t>
            </a:r>
            <a:r>
              <a:rPr lang="en-US">
                <a:cs typeface="Calibri"/>
              </a:rPr>
              <a:t> man </a:t>
            </a:r>
            <a:r>
              <a:rPr lang="en-US" err="1">
                <a:cs typeface="Calibri"/>
              </a:rPr>
              <a:t>begynner</a:t>
            </a:r>
            <a:r>
              <a:rPr lang="en-US">
                <a:cs typeface="Calibri"/>
              </a:rPr>
              <a:t> å </a:t>
            </a:r>
            <a:r>
              <a:rPr lang="en-US" err="1">
                <a:cs typeface="Calibri"/>
              </a:rPr>
              <a:t>etablere</a:t>
            </a:r>
            <a:r>
              <a:rPr lang="en-US">
                <a:cs typeface="Calibri"/>
              </a:rPr>
              <a:t> seg </a:t>
            </a:r>
            <a:r>
              <a:rPr lang="en-US" err="1">
                <a:cs typeface="Calibri"/>
              </a:rPr>
              <a:t>og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få</a:t>
            </a:r>
            <a:r>
              <a:rPr lang="en-US">
                <a:cs typeface="Calibri"/>
              </a:rPr>
              <a:t> barn, </a:t>
            </a:r>
            <a:r>
              <a:rPr lang="en-US" err="1">
                <a:cs typeface="Calibri"/>
              </a:rPr>
              <a:t>vaner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som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lages</a:t>
            </a:r>
            <a:r>
              <a:rPr lang="en-US">
                <a:cs typeface="Calibri"/>
              </a:rPr>
              <a:t> I </a:t>
            </a:r>
            <a:r>
              <a:rPr lang="en-US" err="1">
                <a:cs typeface="Calibri"/>
              </a:rPr>
              <a:t>studietiden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vil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kunne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påvirke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fremtidige</a:t>
            </a:r>
            <a:r>
              <a:rPr lang="en-US">
                <a:cs typeface="Calibri"/>
              </a:rPr>
              <a:t> barn. </a:t>
            </a:r>
          </a:p>
          <a:p>
            <a:r>
              <a:rPr lang="en-US">
                <a:cs typeface="Calibri"/>
              </a:rPr>
              <a:t>- </a:t>
            </a:r>
            <a:r>
              <a:rPr lang="en-US" err="1">
                <a:cs typeface="Calibri"/>
              </a:rPr>
              <a:t>Høyere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utdanning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gir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bedre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levekår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derfor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må</a:t>
            </a:r>
            <a:r>
              <a:rPr lang="en-US">
                <a:cs typeface="Calibri"/>
              </a:rPr>
              <a:t> vi </a:t>
            </a:r>
            <a:r>
              <a:rPr lang="en-US" err="1">
                <a:cs typeface="Calibri"/>
              </a:rPr>
              <a:t>sørge</a:t>
            </a:r>
            <a:r>
              <a:rPr lang="en-US">
                <a:cs typeface="Calibri"/>
              </a:rPr>
              <a:t> for at </a:t>
            </a:r>
            <a:r>
              <a:rPr lang="en-US" err="1">
                <a:cs typeface="Calibri"/>
              </a:rPr>
              <a:t>studentene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fullfører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studieforløpet</a:t>
            </a:r>
            <a:r>
              <a:rPr lang="en-US">
                <a:cs typeface="Calibri"/>
              </a:rPr>
              <a:t>. 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Ingrid: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SHOT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D2F9AB-3C90-481E-8C34-4F549BF455D7}" type="slidenum">
              <a:rPr lang="nb-NO" noProof="0" smtClean="0"/>
              <a:t>4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87622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>
                <a:cs typeface="Calibri"/>
              </a:rPr>
              <a:t>André:</a:t>
            </a:r>
            <a:endParaRPr lang="nb-NO"/>
          </a:p>
          <a:p>
            <a:endParaRPr lang="nb-NO"/>
          </a:p>
          <a:p>
            <a:r>
              <a:rPr lang="nb-NO"/>
              <a:t>- Fra "by med studentene" til STUDENTBY</a:t>
            </a:r>
            <a:endParaRPr lang="nb-NO">
              <a:cs typeface="Calibri"/>
            </a:endParaRPr>
          </a:p>
          <a:p>
            <a:endParaRPr lang="nb-NO">
              <a:cs typeface="Calibri"/>
            </a:endParaRPr>
          </a:p>
          <a:p>
            <a:r>
              <a:rPr lang="nb-NO"/>
              <a:t>Nyskapning, samskapning integrasjon mellom Campus, by og næringsliv</a:t>
            </a:r>
            <a:endParaRPr lang="nb-NO">
              <a:cs typeface="Calibri"/>
            </a:endParaRPr>
          </a:p>
          <a:p>
            <a:endParaRPr lang="nb-NO">
              <a:cs typeface="Calibri"/>
            </a:endParaRPr>
          </a:p>
          <a:p>
            <a:r>
              <a:rPr lang="nb-NO">
                <a:cs typeface="Calibri"/>
              </a:rPr>
              <a:t>- </a:t>
            </a:r>
            <a:r>
              <a:rPr lang="nb-NO"/>
              <a:t>Samarbeid på tvers av fagfelt, sektorer og organisasjoner. Det handler om byens synlighet på campus og de universitetsrelaterte programmers synlighet i byen, </a:t>
            </a:r>
            <a:endParaRPr lang="nb-NO">
              <a:cs typeface="Calibri"/>
            </a:endParaRPr>
          </a:p>
          <a:p>
            <a:endParaRPr lang="nb-NO">
              <a:cs typeface="Calibri"/>
            </a:endParaRPr>
          </a:p>
          <a:p>
            <a:r>
              <a:rPr lang="nb-NO">
                <a:cs typeface="Calibri"/>
              </a:rPr>
              <a:t>- </a:t>
            </a:r>
            <a:r>
              <a:rPr lang="nb-NO"/>
              <a:t>Et </a:t>
            </a:r>
            <a:r>
              <a:rPr lang="nb-NO" err="1"/>
              <a:t>sinnsykt</a:t>
            </a:r>
            <a:r>
              <a:rPr lang="nb-NO"/>
              <a:t> stort potensialt til å virkelig skape de beste forutsetninger for et studentsamfunn.</a:t>
            </a:r>
            <a:endParaRPr lang="nb-NO">
              <a:cs typeface="Calibri"/>
            </a:endParaRPr>
          </a:p>
          <a:p>
            <a:r>
              <a:rPr lang="nb-NO"/>
              <a:t>Et felles ønske om å skape noe til studentene, men da er det viktig at man skaper MED studentene</a:t>
            </a:r>
            <a:endParaRPr lang="nb-NO">
              <a:cs typeface="Calibri"/>
            </a:endParaRPr>
          </a:p>
          <a:p>
            <a:endParaRPr lang="nb-NO">
              <a:cs typeface="Calibri"/>
            </a:endParaRPr>
          </a:p>
          <a:p>
            <a:r>
              <a:rPr lang="nb-NO">
                <a:cs typeface="Calibri"/>
              </a:rPr>
              <a:t>-</a:t>
            </a:r>
          </a:p>
          <a:p>
            <a:endParaRPr lang="nb-NO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D2F9AB-3C90-481E-8C34-4F549BF455D7}" type="slidenum">
              <a:rPr lang="nb-NO" noProof="0" smtClean="0"/>
              <a:t>5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952301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nb-NO" dirty="0">
                <a:cs typeface="Calibri"/>
              </a:rPr>
              <a:t>Ingrid: </a:t>
            </a:r>
            <a:endParaRPr lang="nb-NO" dirty="0"/>
          </a:p>
          <a:p>
            <a:r>
              <a:rPr lang="nb-NO" dirty="0"/>
              <a:t>Befaring</a:t>
            </a:r>
            <a:endParaRPr lang="nb-NO" dirty="0">
              <a:cs typeface="Calibri"/>
            </a:endParaRPr>
          </a:p>
          <a:p>
            <a:pPr rtl="0"/>
            <a:r>
              <a:rPr lang="nb-NO" dirty="0"/>
              <a:t>Spørreundersøkelse: Delte i alle medier, tok kontakt med Noroff, </a:t>
            </a:r>
            <a:r>
              <a:rPr lang="nb-NO" dirty="0" err="1"/>
              <a:t>Ansgard</a:t>
            </a:r>
            <a:r>
              <a:rPr lang="nb-NO" dirty="0"/>
              <a:t> og NLA (ingen respons)</a:t>
            </a:r>
            <a:endParaRPr lang="nb-NO" dirty="0">
              <a:cs typeface="Calibri"/>
            </a:endParaRPr>
          </a:p>
          <a:p>
            <a:pPr rtl="0"/>
            <a:r>
              <a:rPr lang="nb-NO" dirty="0"/>
              <a:t>Plan og Pils – stort engasjement og en inngangsdør til masse samarbeid</a:t>
            </a:r>
            <a:endParaRPr lang="nb-NO" dirty="0">
              <a:cs typeface="Calibri"/>
            </a:endParaRPr>
          </a:p>
          <a:p>
            <a:r>
              <a:rPr lang="nb-NO" dirty="0"/>
              <a:t>Erfaringer: </a:t>
            </a:r>
            <a:endParaRPr lang="nb-NO" dirty="0">
              <a:cs typeface="Calibri"/>
            </a:endParaRPr>
          </a:p>
          <a:p>
            <a:pPr rtl="0"/>
            <a:r>
              <a:rPr lang="nb-NO" dirty="0"/>
              <a:t>Collage av bildene fra </a:t>
            </a:r>
            <a:r>
              <a:rPr lang="nb-NO" dirty="0" err="1"/>
              <a:t>Miro</a:t>
            </a:r>
            <a:endParaRPr lang="nb-NO" dirty="0"/>
          </a:p>
          <a:p>
            <a:pPr rtl="0"/>
            <a:endParaRPr lang="nb-NO"/>
          </a:p>
          <a:p>
            <a:pPr rtl="0"/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8280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nb-NO">
                <a:cs typeface="Calibri"/>
              </a:rPr>
              <a:t>MARTINE</a:t>
            </a:r>
            <a:endParaRPr lang="nb-NO"/>
          </a:p>
          <a:p>
            <a:r>
              <a:rPr lang="nb-NO" err="1"/>
              <a:t>Screenshot</a:t>
            </a:r>
            <a:r>
              <a:rPr lang="nb-NO"/>
              <a:t> av </a:t>
            </a:r>
            <a:r>
              <a:rPr lang="nb-NO" err="1"/>
              <a:t>SiA</a:t>
            </a:r>
            <a:r>
              <a:rPr lang="nb-NO"/>
              <a:t> sitt undersøkelse/ Under </a:t>
            </a:r>
            <a:r>
              <a:rPr lang="nb-NO" err="1"/>
              <a:t>construction</a:t>
            </a:r>
            <a:r>
              <a:rPr lang="nb-NO"/>
              <a:t> festen. </a:t>
            </a:r>
            <a:endParaRPr lang="nb-NO">
              <a:cs typeface="Calibri"/>
            </a:endParaRPr>
          </a:p>
          <a:p>
            <a:pPr rtl="0"/>
            <a:r>
              <a:rPr lang="nb-NO">
                <a:cs typeface="Calibri"/>
              </a:rPr>
              <a:t>Martine</a:t>
            </a:r>
            <a:endParaRPr lang="nb-NO"/>
          </a:p>
          <a:p>
            <a:pPr rtl="0"/>
            <a:r>
              <a:rPr lang="nb-NO"/>
              <a:t>Problemstillingen: « Hvordan kan styringsgruppen inkluderer studentene i utviklingen av studenthuset, for et attraktivt studenthus»</a:t>
            </a:r>
            <a:endParaRPr lang="nb-NO">
              <a:cs typeface="Calibri"/>
            </a:endParaRPr>
          </a:p>
          <a:p>
            <a:endParaRPr lang="nb-NO">
              <a:cs typeface="Calibri"/>
            </a:endParaRPr>
          </a:p>
          <a:p>
            <a:r>
              <a:rPr lang="nb-NO">
                <a:cs typeface="Calibri"/>
              </a:rPr>
              <a:t>Fordi som vi nevnte tidligere er det mange studenter som føler seg utenfor og isolert. Derfor mener vi det at studentmedvirkning i planleggingen av studenthuset er noe som kan være viktig for at studentene kan få mulighet til å bli en del av et større fellesskap. </a:t>
            </a:r>
          </a:p>
          <a:p>
            <a:endParaRPr lang="nb-NO">
              <a:cs typeface="Calibri"/>
            </a:endParaRPr>
          </a:p>
          <a:p>
            <a:r>
              <a:rPr lang="nb-NO"/>
              <a:t>En viktig faktor for å inkludere studentene er at medvirkning er lovpålagt i blant annet Folkehelseloven (Folkehelseloven, 2012, § 4) og Forskriften om studentsamskipnader (Forskrift om studentsamskipnader, 2008, § 8). Selv om det er lovpålagt, bør den største grunnen til å involvere studentene i prosessen være at de er ekspertene i dette tilfellet. Ingen vet bedre hva studentene trenger og ønsker seg, enn studentene. Skippergata 24 og de involverte partene i det nye studenthuset trenger at det blir et sted hvor studenter har lyst til å oppholde seg. Hvis studentene ikke trives i lokalene eller ikke liker tilbudene studenthuset har, vil det bli lite brukt. </a:t>
            </a:r>
            <a:endParaRPr lang="nb-NO">
              <a:cs typeface="Calibri"/>
            </a:endParaRPr>
          </a:p>
          <a:p>
            <a:endParaRPr lang="nb-NO">
              <a:cs typeface="Calibri"/>
            </a:endParaRPr>
          </a:p>
          <a:p>
            <a:r>
              <a:rPr lang="nb-NO">
                <a:cs typeface="Calibri"/>
              </a:rPr>
              <a:t>Som vi snakket om innledningsvis, viser SHOT-undersøkelsen at mange studenter føler seg isolert og ensomme, og derfor er det viktig at de inkluderes i utviklingen av studenthuset. </a:t>
            </a:r>
          </a:p>
          <a:p>
            <a:endParaRPr lang="nb-NO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4385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nb-NO" dirty="0">
                <a:cs typeface="Calibri"/>
              </a:rPr>
              <a:t>André </a:t>
            </a:r>
          </a:p>
          <a:p>
            <a:r>
              <a:rPr lang="nb-NO" dirty="0">
                <a:cs typeface="Calibri"/>
              </a:rPr>
              <a:t>Hvordan løse problemet på best mulig måte? Effekt og gjennomføring</a:t>
            </a:r>
          </a:p>
          <a:p>
            <a:r>
              <a:rPr lang="nb-NO" dirty="0">
                <a:cs typeface="Calibri"/>
              </a:rPr>
              <a:t>Begrenset tid til å komme med løsninger - </a:t>
            </a:r>
            <a:r>
              <a:rPr lang="nb-NO" dirty="0" err="1">
                <a:cs typeface="Calibri"/>
              </a:rPr>
              <a:t>brain</a:t>
            </a:r>
            <a:r>
              <a:rPr lang="nb-NO" dirty="0">
                <a:cs typeface="Calibri"/>
              </a:rPr>
              <a:t> storming </a:t>
            </a:r>
          </a:p>
          <a:p>
            <a:pPr rtl="0"/>
            <a:r>
              <a:rPr lang="nb-NO" dirty="0"/>
              <a:t>Lagde Y-X akse med «effekt» , prat kort om dette.</a:t>
            </a:r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9D2F9AB-3C90-481E-8C34-4F549BF455D7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0172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Ingrid </a:t>
            </a:r>
            <a:r>
              <a:rPr lang="en-US" err="1">
                <a:cs typeface="Calibri"/>
              </a:rPr>
              <a:t>snakker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- How to guide</a:t>
            </a:r>
          </a:p>
          <a:p>
            <a:r>
              <a:rPr lang="en-US">
                <a:cs typeface="Calibri"/>
              </a:rPr>
              <a:t>- </a:t>
            </a:r>
            <a:r>
              <a:rPr lang="en-US" err="1">
                <a:cs typeface="Calibri"/>
              </a:rPr>
              <a:t>Plukket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ut</a:t>
            </a:r>
            <a:r>
              <a:rPr lang="en-US">
                <a:cs typeface="Calibri"/>
              </a:rPr>
              <a:t> de 3 </a:t>
            </a:r>
            <a:r>
              <a:rPr lang="en-US" err="1">
                <a:cs typeface="Calibri"/>
              </a:rPr>
              <a:t>mest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interessante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forslagene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til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medvirkning</a:t>
            </a:r>
            <a:r>
              <a:rPr lang="en-US">
                <a:cs typeface="Calibri"/>
              </a:rPr>
              <a:t>. </a:t>
            </a:r>
          </a:p>
          <a:p>
            <a:r>
              <a:rPr lang="en-US">
                <a:cs typeface="Calibri"/>
              </a:rPr>
              <a:t>- </a:t>
            </a:r>
            <a:r>
              <a:rPr lang="en-US" err="1">
                <a:cs typeface="Calibri"/>
              </a:rPr>
              <a:t>På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siste</a:t>
            </a:r>
            <a:r>
              <a:rPr lang="en-US">
                <a:cs typeface="Calibri"/>
              </a:rPr>
              <a:t> side er det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oversikt</a:t>
            </a:r>
            <a:r>
              <a:rPr lang="en-US">
                <a:cs typeface="Calibri"/>
              </a:rPr>
              <a:t> over </a:t>
            </a:r>
            <a:r>
              <a:rPr lang="en-US" err="1">
                <a:cs typeface="Calibri"/>
              </a:rPr>
              <a:t>flere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mulige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tiltak</a:t>
            </a:r>
            <a:r>
              <a:rPr lang="en-US">
                <a:cs typeface="Calibri"/>
              </a:rPr>
              <a:t> for </a:t>
            </a:r>
            <a:r>
              <a:rPr lang="en-US" err="1">
                <a:cs typeface="Calibri"/>
              </a:rPr>
              <a:t>medvirkning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og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hvilken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effekt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mulighet</a:t>
            </a:r>
            <a:r>
              <a:rPr lang="en-US">
                <a:cs typeface="Calibri"/>
              </a:rPr>
              <a:t> for </a:t>
            </a:r>
            <a:r>
              <a:rPr lang="en-US" err="1">
                <a:cs typeface="Calibri"/>
              </a:rPr>
              <a:t>gjennomføring</a:t>
            </a:r>
            <a:r>
              <a:rPr lang="en-US">
                <a:cs typeface="Calibri"/>
              </a:rPr>
              <a:t> de </a:t>
            </a:r>
            <a:r>
              <a:rPr lang="en-US" err="1">
                <a:cs typeface="Calibri"/>
              </a:rPr>
              <a:t>forskjellige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har</a:t>
            </a:r>
            <a:r>
              <a:rPr lang="en-US">
                <a:cs typeface="Calibri"/>
              </a:rPr>
              <a:t>. Samme </a:t>
            </a:r>
            <a:r>
              <a:rPr lang="en-US" err="1">
                <a:cs typeface="Calibri"/>
              </a:rPr>
              <a:t>som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på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forrige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lysbilde</a:t>
            </a:r>
            <a:r>
              <a:rPr lang="en-US">
                <a:cs typeface="Calibri"/>
              </a:rPr>
              <a:t>. 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André </a:t>
            </a:r>
            <a:r>
              <a:rPr lang="en-US" err="1">
                <a:cs typeface="Calibri"/>
              </a:rPr>
              <a:t>deler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ut</a:t>
            </a:r>
            <a:r>
              <a:rPr lang="en-US">
                <a:cs typeface="Calibri"/>
              </a:rPr>
              <a:t> guiden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D2F9AB-3C90-481E-8C34-4F549BF455D7}" type="slidenum">
              <a:rPr lang="nb-NO" noProof="0" smtClean="0"/>
              <a:t>9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542981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81191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nb-NO" noProof="0"/>
              <a:t>Klikk for å redigere undertittelstil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fld id="{8772675C-8B29-43FA-88C3-BA62E6FB9F92}" type="datetime1">
              <a:rPr lang="nb-NO" noProof="0" smtClean="0"/>
              <a:t>06.12.2022</a:t>
            </a:fld>
            <a:endParaRPr lang="nb-NO" noProof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11" name="Plassholder for bunntekst 5">
            <a:extLst>
              <a:ext uri="{FF2B5EF4-FFF2-40B4-BE49-F238E27FC236}">
                <a16:creationId xmlns:a16="http://schemas.microsoft.com/office/drawing/2014/main" id="{3FB45199-F13E-4CB5-AF62-71432CD48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rtlCol="0"/>
          <a:lstStyle/>
          <a:p>
            <a:pPr algn="l" rtl="0"/>
            <a:r>
              <a:rPr lang="nb-NO" noProof="0"/>
              <a:t>Hold et kurs</a:t>
            </a:r>
          </a:p>
        </p:txBody>
      </p:sp>
    </p:spTree>
    <p:extLst>
      <p:ext uri="{BB962C8B-B14F-4D97-AF65-F5344CB8AC3E}">
        <p14:creationId xmlns:p14="http://schemas.microsoft.com/office/powerpoint/2010/main" val="3800925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242275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b-NO" noProof="0"/>
              <a:t>Klikk ikonet for å legge til bilde</a:t>
            </a:r>
          </a:p>
        </p:txBody>
      </p:sp>
      <p:sp>
        <p:nvSpPr>
          <p:cNvPr id="10" name="Plassholder for bilde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047164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b-NO" noProof="0"/>
              <a:t>Klikk ikonet for å legge til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529" y="457200"/>
            <a:ext cx="3790884" cy="1600200"/>
          </a:xfrm>
        </p:spPr>
        <p:txBody>
          <a:bodyPr rtlCol="0"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AC935A1-3DFF-457D-8C70-E337C3D84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8529" y="2057400"/>
            <a:ext cx="3790884" cy="3811588"/>
          </a:xfrm>
        </p:spPr>
        <p:txBody>
          <a:bodyPr rtlCol="0"/>
          <a:lstStyle>
            <a:lvl1pPr marL="216000" indent="-216000">
              <a:lnSpc>
                <a:spcPct val="90000"/>
              </a:lnSpc>
              <a:buFont typeface="Wingdings" panose="05000000000000000000" pitchFamily="2" charset="2"/>
              <a:buChar char="§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06B7143-9C17-4A62-9B23-F2717C5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fld id="{8A40FB3C-B7B0-4436-979D-AEB14D77F313}" type="datetime1">
              <a:rPr lang="nb-NO" noProof="0" smtClean="0"/>
              <a:t>06.12.2022</a:t>
            </a:fld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F603CDE5-C1D8-4EDD-870F-A498BAFA520F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11" name="Plassholder for bunntekst 5">
            <a:extLst>
              <a:ext uri="{FF2B5EF4-FFF2-40B4-BE49-F238E27FC236}">
                <a16:creationId xmlns:a16="http://schemas.microsoft.com/office/drawing/2014/main" id="{A620A17C-5577-4021-9044-146DC609E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rtlCol="0"/>
          <a:lstStyle/>
          <a:p>
            <a:pPr algn="l" rtl="0"/>
            <a:r>
              <a:rPr lang="nb-NO" noProof="0"/>
              <a:t>Hold et kurs</a:t>
            </a:r>
          </a:p>
        </p:txBody>
      </p:sp>
    </p:spTree>
    <p:extLst>
      <p:ext uri="{BB962C8B-B14F-4D97-AF65-F5344CB8AC3E}">
        <p14:creationId xmlns:p14="http://schemas.microsoft.com/office/powerpoint/2010/main" val="2686224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med bildeteks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41959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b-NO" noProof="0"/>
              <a:t>Klikk ikonet for å legge til bilde</a:t>
            </a:r>
          </a:p>
        </p:txBody>
      </p:sp>
      <p:sp>
        <p:nvSpPr>
          <p:cNvPr id="10" name="Plassholder for bilde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047164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b-NO" noProof="0"/>
              <a:t>Klikk ikonet for å legge til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4457" y="457200"/>
            <a:ext cx="3790884" cy="1600200"/>
          </a:xfrm>
        </p:spPr>
        <p:txBody>
          <a:bodyPr rtlCol="0"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06B7143-9C17-4A62-9B23-F2717C5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fld id="{90274866-DBE5-4B54-B568-86421415513F}" type="datetime1">
              <a:rPr lang="nb-NO" noProof="0" smtClean="0"/>
              <a:t>06.12.2022</a:t>
            </a:fld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F603CDE5-C1D8-4EDD-870F-A498BAFA520F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11" name="Plassholder for innhold 8">
            <a:extLst>
              <a:ext uri="{FF2B5EF4-FFF2-40B4-BE49-F238E27FC236}">
                <a16:creationId xmlns:a16="http://schemas.microsoft.com/office/drawing/2014/main" id="{8C645043-BE6A-4D32-ACA9-AB593DA6BC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44457" y="2057400"/>
            <a:ext cx="3791456" cy="3862388"/>
          </a:xfrm>
        </p:spPr>
        <p:txBody>
          <a:bodyPr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12" name="Plassholder for bunntekst 5">
            <a:extLst>
              <a:ext uri="{FF2B5EF4-FFF2-40B4-BE49-F238E27FC236}">
                <a16:creationId xmlns:a16="http://schemas.microsoft.com/office/drawing/2014/main" id="{3D444C08-6A3A-4BFB-9494-43F3DE33E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rtlCol="0"/>
          <a:lstStyle/>
          <a:p>
            <a:pPr algn="l" rtl="0"/>
            <a:r>
              <a:rPr lang="nb-NO" noProof="0"/>
              <a:t>Hold et kurs</a:t>
            </a:r>
          </a:p>
        </p:txBody>
      </p:sp>
    </p:spTree>
    <p:extLst>
      <p:ext uri="{BB962C8B-B14F-4D97-AF65-F5344CB8AC3E}">
        <p14:creationId xmlns:p14="http://schemas.microsoft.com/office/powerpoint/2010/main" val="1445521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med bildeteks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41959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b-NO" noProof="0"/>
              <a:t>Klikk ikonet for å legge til bilde</a:t>
            </a:r>
          </a:p>
        </p:txBody>
      </p:sp>
      <p:sp>
        <p:nvSpPr>
          <p:cNvPr id="10" name="Plassholder for bilde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244562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b-NO" noProof="0"/>
              <a:t>Klikk ikonet for å legge til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5530" y="457200"/>
            <a:ext cx="3577394" cy="1600200"/>
          </a:xfrm>
        </p:spPr>
        <p:txBody>
          <a:bodyPr rtlCol="0"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06B7143-9C17-4A62-9B23-F2717C5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fld id="{547998F7-03A1-44DE-B913-1AEA8EC9867D}" type="datetime1">
              <a:rPr lang="nb-NO" noProof="0" smtClean="0"/>
              <a:t>06.12.2022</a:t>
            </a:fld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F603CDE5-C1D8-4EDD-870F-A498BAFA520F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11" name="Plassholder for innhold 8">
            <a:extLst>
              <a:ext uri="{FF2B5EF4-FFF2-40B4-BE49-F238E27FC236}">
                <a16:creationId xmlns:a16="http://schemas.microsoft.com/office/drawing/2014/main" id="{8C645043-BE6A-4D32-ACA9-AB593DA6BC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55530" y="2057400"/>
            <a:ext cx="3577934" cy="3862388"/>
          </a:xfrm>
        </p:spPr>
        <p:txBody>
          <a:bodyPr rtlCol="0"/>
          <a:lstStyle>
            <a:lvl1pPr marL="0" indent="0">
              <a:lnSpc>
                <a:spcPct val="90000"/>
              </a:lnSpc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06000" indent="-306000">
              <a:defRPr/>
            </a:lvl2pPr>
            <a:lvl3pPr marL="306000" indent="-306000">
              <a:defRPr/>
            </a:lvl3pPr>
            <a:lvl4pPr marL="306000" indent="-306000">
              <a:defRPr/>
            </a:lvl4pPr>
            <a:lvl5pPr marL="306000" indent="-306000">
              <a:defRPr/>
            </a:lvl5pPr>
          </a:lstStyle>
          <a:p>
            <a:pPr marL="216000" lvl="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nb-NO" noProof="0"/>
              <a:t>Klikk for å redigere tekststiler i malen</a:t>
            </a:r>
          </a:p>
          <a:p>
            <a:pPr marL="216000" lvl="1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nb-NO" noProof="0"/>
              <a:t>Andre nivå</a:t>
            </a:r>
          </a:p>
        </p:txBody>
      </p:sp>
      <p:sp>
        <p:nvSpPr>
          <p:cNvPr id="9" name="Plassholder for bunntekst 5">
            <a:extLst>
              <a:ext uri="{FF2B5EF4-FFF2-40B4-BE49-F238E27FC236}">
                <a16:creationId xmlns:a16="http://schemas.microsoft.com/office/drawing/2014/main" id="{FE695AAC-8311-4518-A219-DE58BF92A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rtlCol="0"/>
          <a:lstStyle/>
          <a:p>
            <a:pPr algn="l" rtl="0"/>
            <a:r>
              <a:rPr lang="nb-NO" noProof="0"/>
              <a:t>Hold et kurs</a:t>
            </a:r>
          </a:p>
        </p:txBody>
      </p:sp>
    </p:spTree>
    <p:extLst>
      <p:ext uri="{BB962C8B-B14F-4D97-AF65-F5344CB8AC3E}">
        <p14:creationId xmlns:p14="http://schemas.microsoft.com/office/powerpoint/2010/main" val="917956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Venstre 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CF262E62-E8FA-42DE-BC7E-BA73A13FCBF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7537685" cy="6858000"/>
          </a:xfrm>
        </p:spPr>
        <p:txBody>
          <a:bodyPr rtlCol="0" anchor="ctr" anchorCtr="0"/>
          <a:lstStyle>
            <a:lvl1pPr algn="ctr">
              <a:defRPr/>
            </a:lvl1pPr>
          </a:lstStyle>
          <a:p>
            <a:pPr rtl="0"/>
            <a:r>
              <a:rPr lang="nb-NO" noProof="0"/>
              <a:t>Klikk ikonet for å legge til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3696899-6846-4B29-AD05-49215C3148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5459" y="197123"/>
            <a:ext cx="3392382" cy="1675219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19" name="Plassholder for innhold 8">
            <a:extLst>
              <a:ext uri="{FF2B5EF4-FFF2-40B4-BE49-F238E27FC236}">
                <a16:creationId xmlns:a16="http://schemas.microsoft.com/office/drawing/2014/main" id="{2939FABB-D58D-4DAF-878D-EB51A2AA620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55459" y="2057400"/>
            <a:ext cx="3392382" cy="3862388"/>
          </a:xfrm>
        </p:spPr>
        <p:txBody>
          <a:bodyPr rtlCol="0"/>
          <a:lstStyle>
            <a:lvl1pPr marL="0" indent="0">
              <a:lnSpc>
                <a:spcPct val="90000"/>
              </a:lnSpc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06000" indent="-306000">
              <a:defRPr/>
            </a:lvl2pPr>
            <a:lvl3pPr marL="306000" indent="-306000">
              <a:defRPr/>
            </a:lvl3pPr>
            <a:lvl4pPr marL="306000" indent="-306000">
              <a:defRPr/>
            </a:lvl4pPr>
            <a:lvl5pPr marL="306000" indent="-306000">
              <a:defRPr/>
            </a:lvl5pPr>
          </a:lstStyle>
          <a:p>
            <a:pPr marL="216000" lvl="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nb-NO" noProof="0"/>
              <a:t>Klikk for å redigere tekststiler i malen</a:t>
            </a:r>
          </a:p>
          <a:p>
            <a:pPr marL="216000" lvl="1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nb-NO" noProof="0"/>
              <a:t>Andre nivå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82AD5814-D5B6-4BF5-BF94-2F284D0079F8}"/>
              </a:ext>
            </a:extLst>
          </p:cNvPr>
          <p:cNvSpPr/>
          <p:nvPr userDrawn="1"/>
        </p:nvSpPr>
        <p:spPr>
          <a:xfrm>
            <a:off x="8042147" y="453643"/>
            <a:ext cx="3528000" cy="9855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Plassholder for dato 4">
            <a:extLst>
              <a:ext uri="{FF2B5EF4-FFF2-40B4-BE49-F238E27FC236}">
                <a16:creationId xmlns:a16="http://schemas.microsoft.com/office/drawing/2014/main" id="{1FB18E8B-6111-4A64-AA8C-4CD4C9814C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fld id="{D00EC01C-C60F-47C3-BEC1-0F95A92320C5}" type="datetime1">
              <a:rPr lang="nb-NO" noProof="0" smtClean="0"/>
              <a:t>06.12.2022</a:t>
            </a:fld>
            <a:endParaRPr lang="nb-NO" noProof="0"/>
          </a:p>
        </p:txBody>
      </p:sp>
      <p:sp>
        <p:nvSpPr>
          <p:cNvPr id="23" name="Plassholder for lysbildenummer 6">
            <a:extLst>
              <a:ext uri="{FF2B5EF4-FFF2-40B4-BE49-F238E27FC236}">
                <a16:creationId xmlns:a16="http://schemas.microsoft.com/office/drawing/2014/main" id="{D5311807-ED2F-406C-B107-B5D885AD8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F603CDE5-C1D8-4EDD-870F-A498BAFA520F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24" name="Plassholder for bunntekst 5">
            <a:extLst>
              <a:ext uri="{FF2B5EF4-FFF2-40B4-BE49-F238E27FC236}">
                <a16:creationId xmlns:a16="http://schemas.microsoft.com/office/drawing/2014/main" id="{643FEB5F-C4B2-43B5-B019-DC467A62F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rtlCol="0"/>
          <a:lstStyle/>
          <a:p>
            <a:pPr algn="l" rtl="0"/>
            <a:r>
              <a:rPr lang="nb-NO" noProof="0"/>
              <a:t>Hold et kurs</a:t>
            </a:r>
          </a:p>
        </p:txBody>
      </p:sp>
    </p:spTree>
    <p:extLst>
      <p:ext uri="{BB962C8B-B14F-4D97-AF65-F5344CB8AC3E}">
        <p14:creationId xmlns:p14="http://schemas.microsoft.com/office/powerpoint/2010/main" val="1715664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bildeteks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119868" y="5356067"/>
            <a:ext cx="3625595" cy="1000782"/>
          </a:xfrm>
          <a:solidFill>
            <a:srgbClr val="465359"/>
          </a:solidFill>
        </p:spPr>
        <p:txBody>
          <a:bodyPr lIns="91440" tIns="0" rIns="91440" bIns="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119869" y="453642"/>
            <a:ext cx="3625595" cy="4826023"/>
          </a:xfrm>
          <a:solidFill>
            <a:schemeClr val="accent1"/>
          </a:solidFill>
        </p:spPr>
        <p:txBody>
          <a:bodyPr tIns="0" bIns="0" rtlCol="0" anchor="ctr" anchorCtr="0">
            <a:noAutofit/>
          </a:bodyPr>
          <a:lstStyle>
            <a:lvl1pPr algn="ctr"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bilde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39766" y="453642"/>
            <a:ext cx="7602421" cy="5903207"/>
          </a:xfrm>
          <a:solidFill>
            <a:schemeClr val="bg1">
              <a:lumMod val="85000"/>
            </a:schemeClr>
          </a:solidFill>
        </p:spPr>
        <p:txBody>
          <a:bodyPr lIns="457200" tIns="457200" rtlCol="0"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b-NO" noProof="0"/>
              <a:t>Klikk ikonet for å legge til bilde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fld id="{3F504AD2-F900-4DB0-B727-4763A9FCE294}" type="datetime1">
              <a:rPr lang="nb-NO" noProof="0" smtClean="0"/>
              <a:t>06.12.2022</a:t>
            </a:fld>
            <a:endParaRPr lang="nb-NO" noProof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rtlCol="0"/>
          <a:lstStyle/>
          <a:p>
            <a:pPr algn="l" rtl="0"/>
            <a:r>
              <a:rPr lang="nb-NO" noProof="0"/>
              <a:t>Hold et kurs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61790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bildeteks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C81F13A5-61B9-419A-9B13-8BD37BE2841E}"/>
              </a:ext>
            </a:extLst>
          </p:cNvPr>
          <p:cNvSpPr/>
          <p:nvPr userDrawn="1"/>
        </p:nvSpPr>
        <p:spPr>
          <a:xfrm>
            <a:off x="446532" y="4199467"/>
            <a:ext cx="11296732" cy="2191098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12206A44-565D-4C18-8891-86387B9011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9226" y="4262316"/>
            <a:ext cx="9391524" cy="988332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5B084B74-38B3-42C8-B8E4-A0D13B059E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1325" y="606425"/>
            <a:ext cx="11304588" cy="353695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b-NO" noProof="0"/>
              <a:t>Klikk ikonet for å legge til bilde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5F22525-79A2-451F-9944-47D4183A4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fld id="{EDEE1D48-C8CD-4BFE-98FA-9B002A9E94A3}" type="datetime1">
              <a:rPr lang="nb-NO" noProof="0" smtClean="0"/>
              <a:t>06.12.2022</a:t>
            </a:fld>
            <a:endParaRPr lang="nb-NO" noProof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B9B8C25-AF44-4D9D-A667-69D9A92B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F603CDE5-C1D8-4EDD-870F-A498BAFA520F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FF54790-C8AC-4CF8-8E89-80C5C90F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rtlCol="0"/>
          <a:lstStyle/>
          <a:p>
            <a:pPr algn="l" rtl="0"/>
            <a:r>
              <a:rPr lang="nb-NO" noProof="0"/>
              <a:t>Hold et kurs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85EB5327-3B98-4D40-987B-863866194F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8863" y="5303610"/>
            <a:ext cx="9391888" cy="614363"/>
          </a:xfrm>
        </p:spPr>
        <p:txBody>
          <a:bodyPr rtlCol="0"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  <a:lvl2pPr marL="324000" indent="0">
              <a:buNone/>
              <a:defRPr/>
            </a:lvl2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130529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fld id="{8A10729A-8511-4E07-A4AA-3E69B0D18538}" type="datetime1">
              <a:rPr lang="nb-NO" noProof="0" smtClean="0"/>
              <a:t>06.12.2022</a:t>
            </a:fld>
            <a:endParaRPr lang="nb-NO" noProof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7" name="Plassholder for bunntekst 5">
            <a:extLst>
              <a:ext uri="{FF2B5EF4-FFF2-40B4-BE49-F238E27FC236}">
                <a16:creationId xmlns:a16="http://schemas.microsoft.com/office/drawing/2014/main" id="{D5D91A8B-765C-4E59-8109-94DA4EA55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rtlCol="0"/>
          <a:lstStyle/>
          <a:p>
            <a:pPr algn="l" rtl="0"/>
            <a:r>
              <a:rPr lang="nb-NO" noProof="0"/>
              <a:t>Hold et kurs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0F0F318B-B2C4-4893-95F3-E1AB652A1F17}"/>
              </a:ext>
            </a:extLst>
          </p:cNvPr>
          <p:cNvSpPr>
            <a:spLocks noChangeAspect="1"/>
          </p:cNvSpPr>
          <p:nvPr userDrawn="1"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34FB09F2-FC78-4161-B5F8-C064B938BE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08CB40EA-D0BA-41DA-91DE-15B4C161D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118494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581193" y="3043910"/>
            <a:ext cx="11029615" cy="149750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9634611-C319-49EE-A581-482AEFC6F975}" type="datetime1">
              <a:rPr lang="nb-NO" noProof="0" smtClean="0"/>
              <a:t>06.12.2022</a:t>
            </a:fld>
            <a:endParaRPr lang="nb-NO" noProof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b-NO" noProof="0"/>
              <a:t>Hold et kurs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59F479D-7533-4EEF-A06F-7CD2FE3DB90D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707033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fld id="{E4ED63F2-5380-4EE8-9AD8-C364B9AC1BDD}" type="datetime1">
              <a:rPr lang="nb-NO" noProof="0" smtClean="0"/>
              <a:t>06.12.2022</a:t>
            </a:fld>
            <a:endParaRPr lang="nb-NO" noProof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11" name="Plassholder for bunntekst 5">
            <a:extLst>
              <a:ext uri="{FF2B5EF4-FFF2-40B4-BE49-F238E27FC236}">
                <a16:creationId xmlns:a16="http://schemas.microsoft.com/office/drawing/2014/main" id="{CAD31966-421C-41DC-9B46-21B1CD73A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rtlCol="0"/>
          <a:lstStyle/>
          <a:p>
            <a:pPr algn="l" rtl="0"/>
            <a:r>
              <a:rPr lang="nb-NO" noProof="0"/>
              <a:t>Hold et kurs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AF9102ED-C049-4F62-A2D8-58981A0621E3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CF5F73D5-EFB4-4DAE-8CBA-1128F10DF1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14" name="Plassholder for innhold 2">
            <a:extLst>
              <a:ext uri="{FF2B5EF4-FFF2-40B4-BE49-F238E27FC236}">
                <a16:creationId xmlns:a16="http://schemas.microsoft.com/office/drawing/2014/main" id="{2B92446D-E0AD-4899-86E1-DFBB50D92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 rtlCol="0">
            <a:normAutofit/>
          </a:bodyPr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15" name="Plassholder for innhold 3">
            <a:extLst>
              <a:ext uri="{FF2B5EF4-FFF2-40B4-BE49-F238E27FC236}">
                <a16:creationId xmlns:a16="http://schemas.microsoft.com/office/drawing/2014/main" id="{9BF0768A-BCD3-4064-8FE0-C439326F0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 rtlCol="0">
            <a:normAutofit/>
          </a:bodyPr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635230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50CE4CA-34EA-472D-A23C-1DE165FC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fld id="{31975891-A98C-40CB-A135-4092B5126C33}" type="datetime1">
              <a:rPr lang="nb-NO" noProof="0" smtClean="0"/>
              <a:t>06.12.2022</a:t>
            </a:fld>
            <a:endParaRPr lang="nb-NO" noProof="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52AC1173-613F-48B1-B860-00397875F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F603CDE5-C1D8-4EDD-870F-A498BAFA520F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10" name="Plassholder for bunntekst 5">
            <a:extLst>
              <a:ext uri="{FF2B5EF4-FFF2-40B4-BE49-F238E27FC236}">
                <a16:creationId xmlns:a16="http://schemas.microsoft.com/office/drawing/2014/main" id="{94036C93-814B-4155-A748-7731CA60A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rtlCol="0"/>
          <a:lstStyle/>
          <a:p>
            <a:pPr algn="l" rtl="0"/>
            <a:r>
              <a:rPr lang="nb-NO" noProof="0"/>
              <a:t>Hold et kurs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DA4EE69F-D906-40FA-8109-46DF1B1A16FA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7DC41C5E-3615-4EA8-B8E6-E2B196256B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13" name="Plassholder for tekst 2">
            <a:extLst>
              <a:ext uri="{FF2B5EF4-FFF2-40B4-BE49-F238E27FC236}">
                <a16:creationId xmlns:a16="http://schemas.microsoft.com/office/drawing/2014/main" id="{9555D9C2-1EA2-4557-9496-E7AEA7A12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14" name="Plassholder for innhold 3">
            <a:extLst>
              <a:ext uri="{FF2B5EF4-FFF2-40B4-BE49-F238E27FC236}">
                <a16:creationId xmlns:a16="http://schemas.microsoft.com/office/drawing/2014/main" id="{A464C6A4-3497-4DA5-945D-7A771E383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15" name="Plassholder for tekst 4">
            <a:extLst>
              <a:ext uri="{FF2B5EF4-FFF2-40B4-BE49-F238E27FC236}">
                <a16:creationId xmlns:a16="http://schemas.microsoft.com/office/drawing/2014/main" id="{91C3F39A-C070-4EEB-9285-4EFBEE5FB5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16" name="Plassholder for innhold 5">
            <a:extLst>
              <a:ext uri="{FF2B5EF4-FFF2-40B4-BE49-F238E27FC236}">
                <a16:creationId xmlns:a16="http://schemas.microsoft.com/office/drawing/2014/main" id="{07E4AC67-32FA-4B42-9340-5E57C82F74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193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5F22525-79A2-451F-9944-47D4183A4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fld id="{E11AD7BC-1C7D-4CE6-9B05-B52309C99241}" type="datetime1">
              <a:rPr lang="nb-NO" noProof="0" smtClean="0"/>
              <a:t>06.12.2022</a:t>
            </a:fld>
            <a:endParaRPr lang="nb-NO" noProof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B9B8C25-AF44-4D9D-A667-69D9A92B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F603CDE5-C1D8-4EDD-870F-A498BAFA520F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FF54790-C8AC-4CF8-8E89-80C5C90F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rtlCol="0"/>
          <a:lstStyle/>
          <a:p>
            <a:pPr algn="l" rtl="0"/>
            <a:r>
              <a:rPr lang="nb-NO" noProof="0"/>
              <a:t>Hold et kurs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020220C-6241-4A3B-9017-445FC82876DD}"/>
              </a:ext>
            </a:extLst>
          </p:cNvPr>
          <p:cNvSpPr>
            <a:spLocks noChangeAspect="1"/>
          </p:cNvSpPr>
          <p:nvPr userDrawn="1"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12206A44-565D-4C18-8891-86387B9011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2300412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BA4B42F-2C80-4037-BF8E-C209D59D9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35376"/>
            <a:ext cx="2844799" cy="365125"/>
          </a:xfrm>
        </p:spPr>
        <p:txBody>
          <a:bodyPr rtlCol="0"/>
          <a:lstStyle/>
          <a:p>
            <a:pPr rtl="0"/>
            <a:fld id="{3F3A343C-44DF-4B9C-99E5-E614E545A25C}" type="datetime1">
              <a:rPr lang="nb-NO" noProof="0" smtClean="0"/>
              <a:t>06.12.2022</a:t>
            </a:fld>
            <a:endParaRPr lang="nb-NO" noProof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8E56474-3A38-4097-8649-FAF662D8C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35376"/>
            <a:ext cx="1052510" cy="365125"/>
          </a:xfrm>
        </p:spPr>
        <p:txBody>
          <a:bodyPr rtlCol="0"/>
          <a:lstStyle/>
          <a:p>
            <a:pPr rtl="0"/>
            <a:fld id="{F603CDE5-C1D8-4EDD-870F-A498BAFA520F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5" name="Plassholder for bunntekst 5">
            <a:extLst>
              <a:ext uri="{FF2B5EF4-FFF2-40B4-BE49-F238E27FC236}">
                <a16:creationId xmlns:a16="http://schemas.microsoft.com/office/drawing/2014/main" id="{FF907DD0-6A5F-4994-AB77-82E297226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35376"/>
            <a:ext cx="6818262" cy="365125"/>
          </a:xfrm>
        </p:spPr>
        <p:txBody>
          <a:bodyPr rtlCol="0"/>
          <a:lstStyle/>
          <a:p>
            <a:pPr algn="l" rtl="0"/>
            <a:r>
              <a:rPr lang="nb-NO" noProof="0"/>
              <a:t>Hold et kurs</a:t>
            </a:r>
          </a:p>
        </p:txBody>
      </p:sp>
    </p:spTree>
    <p:extLst>
      <p:ext uri="{BB962C8B-B14F-4D97-AF65-F5344CB8AC3E}">
        <p14:creationId xmlns:p14="http://schemas.microsoft.com/office/powerpoint/2010/main" val="2902114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11BF3AA-AA64-40B2-94AA-203129687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fld id="{802D3BE0-2CDD-49A3-8206-6860C64F40CF}" type="datetime1">
              <a:rPr lang="nb-NO" noProof="0" smtClean="0"/>
              <a:t>06.12.2022</a:t>
            </a:fld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1444EA1-5452-4A23-B72D-9B65C311F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F603CDE5-C1D8-4EDD-870F-A498BAFA520F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8" name="Plassholder for bunntekst 5">
            <a:extLst>
              <a:ext uri="{FF2B5EF4-FFF2-40B4-BE49-F238E27FC236}">
                <a16:creationId xmlns:a16="http://schemas.microsoft.com/office/drawing/2014/main" id="{3A5BB48A-749C-4DBB-8723-91ACE9CEA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rtlCol="0"/>
          <a:lstStyle/>
          <a:p>
            <a:pPr algn="l" rtl="0"/>
            <a:r>
              <a:rPr lang="nb-NO" noProof="0"/>
              <a:t>Hold et kurs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24F70AE1-0373-4B8E-9C6F-A87681145315}"/>
              </a:ext>
            </a:extLst>
          </p:cNvPr>
          <p:cNvSpPr>
            <a:spLocks noChangeAspect="1"/>
          </p:cNvSpPr>
          <p:nvPr userDrawn="1"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A4CFD6FA-0DEF-4E30-82DA-0BAB26B41E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192" y="5262296"/>
            <a:ext cx="4909445" cy="689514"/>
          </a:xfrm>
        </p:spPr>
        <p:txBody>
          <a:bodyPr rtlCol="0" anchor="ctr"/>
          <a:lstStyle>
            <a:lvl1pPr algn="l">
              <a:defRPr sz="2000" b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C01EE411-05BB-43B4-BF85-422243003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12" name="Plassholder for tekst 3">
            <a:extLst>
              <a:ext uri="{FF2B5EF4-FFF2-40B4-BE49-F238E27FC236}">
                <a16:creationId xmlns:a16="http://schemas.microsoft.com/office/drawing/2014/main" id="{7C2A48C1-57D3-4A3D-B843-6ACC41EEE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rtlCol="0"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402279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06B7143-9C17-4A62-9B23-F2717C5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 rtlCol="0"/>
          <a:lstStyle/>
          <a:p>
            <a:pPr rtl="0"/>
            <a:fld id="{B8F62845-3D0D-4554-B245-73C5F6F8CCAA}" type="datetime1">
              <a:rPr lang="nb-NO" noProof="0" smtClean="0"/>
              <a:t>06.12.2022</a:t>
            </a:fld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F603CDE5-C1D8-4EDD-870F-A498BAFA520F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8" name="Plassholder for bunntekst 5">
            <a:extLst>
              <a:ext uri="{FF2B5EF4-FFF2-40B4-BE49-F238E27FC236}">
                <a16:creationId xmlns:a16="http://schemas.microsoft.com/office/drawing/2014/main" id="{D740D193-BF72-46A1-AFE9-DA960BABE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rtlCol="0"/>
          <a:lstStyle/>
          <a:p>
            <a:pPr algn="l" rtl="0"/>
            <a:r>
              <a:rPr lang="nb-NO" noProof="0"/>
              <a:t>Hold et kurs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F47352EA-4890-4FE1-97BD-8CCB09F58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10" name="Plassholder for bilde 2">
            <a:extLst>
              <a:ext uri="{FF2B5EF4-FFF2-40B4-BE49-F238E27FC236}">
                <a16:creationId xmlns:a16="http://schemas.microsoft.com/office/drawing/2014/main" id="{EEBAE269-6AC1-4BFB-8694-696AFD04DC84}"/>
              </a:ext>
            </a:extLst>
          </p:cNvPr>
          <p:cNvSpPr>
            <a:spLocks noGrp="1" noChangeAspect="1"/>
          </p:cNvSpPr>
          <p:nvPr>
            <p:ph type="pic" idx="1" hasCustomPrompt="1"/>
          </p:nvPr>
        </p:nvSpPr>
        <p:spPr>
          <a:xfrm>
            <a:off x="447817" y="599725"/>
            <a:ext cx="11290859" cy="355725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nb-NO" noProof="0"/>
              <a:t>Klikk ikonet for å legge til bilde</a:t>
            </a:r>
          </a:p>
        </p:txBody>
      </p:sp>
      <p:sp>
        <p:nvSpPr>
          <p:cNvPr id="11" name="Plassholder for tekst 3">
            <a:extLst>
              <a:ext uri="{FF2B5EF4-FFF2-40B4-BE49-F238E27FC236}">
                <a16:creationId xmlns:a16="http://schemas.microsoft.com/office/drawing/2014/main" id="{F67E35A4-831E-477F-9962-C62C2A649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008106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fld id="{A4DEF2E1-E6B8-4F13-A161-9B78BF8678AC}" type="datetime1">
              <a:rPr lang="nb-NO" noProof="0" smtClean="0"/>
              <a:t>06.12.2022</a:t>
            </a:fld>
            <a:endParaRPr lang="nb-NO" noProof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84940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1"/>
                </a:solidFill>
              </a:defRPr>
            </a:lvl1pPr>
          </a:lstStyle>
          <a:p>
            <a:pPr rtl="0"/>
            <a:r>
              <a:rPr lang="nb-NO" noProof="0"/>
              <a:t>Hold et kurs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fld id="{3A98EE3D-8CD1-4C3F-BD1C-C98C9596463C}" type="slidenum">
              <a:rPr lang="nb-NO" noProof="0" smtClean="0"/>
              <a:pPr rtl="0"/>
              <a:t>‹#›</a:t>
            </a:fld>
            <a:endParaRPr lang="nb-NO" noProof="0"/>
          </a:p>
        </p:txBody>
      </p:sp>
      <p:sp>
        <p:nvSpPr>
          <p:cNvPr id="9" name="Rektangel 8"/>
          <p:cNvSpPr/>
          <p:nvPr/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ktangel 9"/>
          <p:cNvSpPr/>
          <p:nvPr/>
        </p:nvSpPr>
        <p:spPr>
          <a:xfrm>
            <a:off x="8042147" y="456120"/>
            <a:ext cx="3703320" cy="93600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ktangel 10"/>
          <p:cNvSpPr/>
          <p:nvPr/>
        </p:nvSpPr>
        <p:spPr>
          <a:xfrm>
            <a:off x="4241830" y="456120"/>
            <a:ext cx="3703320" cy="93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9387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28" r:id="rId2"/>
    <p:sldLayoutId id="2147483743" r:id="rId3"/>
    <p:sldLayoutId id="2147483726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40" r:id="rId10"/>
    <p:sldLayoutId id="2147483741" r:id="rId11"/>
    <p:sldLayoutId id="2147483742" r:id="rId12"/>
    <p:sldLayoutId id="2147483730" r:id="rId13"/>
    <p:sldLayoutId id="2147483739" r:id="rId14"/>
    <p:sldLayoutId id="2147483744" r:id="rId15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enthelse.no/SHoT_2022_Rapport.pdf" TargetMode="External"/><Relationship Id="rId7" Type="http://schemas.openxmlformats.org/officeDocument/2006/relationships/hyperlink" Target="https://lovdata.no/dokument/SF/forskrift/2008-07-22-828/KAPITTEL_3#%C2%A78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ovdata.no/dokument/NL/lov/2011-06-24-29" TargetMode="External"/><Relationship Id="rId5" Type="http://schemas.openxmlformats.org/officeDocument/2006/relationships/hyperlink" Target="https://www.fn.no/om-fn/fns-baerekraftsmaal" TargetMode="External"/><Relationship Id="rId4" Type="http://schemas.openxmlformats.org/officeDocument/2006/relationships/hyperlink" Target="https://www.regjeringen.no/no/dokumenter/meld.-st.-6-20192020/id2677025/?ch=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9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1877FADD-FE3B-53FE-9335-76B95AC23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19868" y="5356067"/>
            <a:ext cx="3625595" cy="1000782"/>
          </a:xfrm>
        </p:spPr>
        <p:txBody>
          <a:bodyPr/>
          <a:lstStyle/>
          <a:p>
            <a:r>
              <a:rPr lang="en-US"/>
              <a:t>Ingrid Løvstad, Martine </a:t>
            </a:r>
            <a:r>
              <a:rPr lang="en-US" err="1"/>
              <a:t>Havenes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André Knudsen. </a:t>
            </a:r>
            <a:r>
              <a:rPr lang="en-US" err="1"/>
              <a:t>UiA</a:t>
            </a:r>
            <a:r>
              <a:rPr lang="en-US"/>
              <a:t> 2022.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BE57EB5-4331-6D90-9D37-85A32ACB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869" y="453642"/>
            <a:ext cx="3625595" cy="4826023"/>
          </a:xfrm>
        </p:spPr>
        <p:txBody>
          <a:bodyPr anchor="ctr">
            <a:normAutofit/>
          </a:bodyPr>
          <a:lstStyle/>
          <a:p>
            <a:r>
              <a:rPr lang="nb-NO"/>
              <a:t>Nytt studenthus i </a:t>
            </a:r>
            <a:r>
              <a:rPr lang="nb-NO" err="1"/>
              <a:t>kristiansand</a:t>
            </a:r>
          </a:p>
        </p:txBody>
      </p:sp>
      <p:pic>
        <p:nvPicPr>
          <p:cNvPr id="8" name="Bilde 22" descr="Et bilde som inneholder tekst, utendørs, gate, bygning&#10;&#10;Automatisk generert beskrivelse">
            <a:extLst>
              <a:ext uri="{FF2B5EF4-FFF2-40B4-BE49-F238E27FC236}">
                <a16:creationId xmlns:a16="http://schemas.microsoft.com/office/drawing/2014/main" id="{A6DE45D5-3C91-55BC-A88B-F941D9A5B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66" y="554338"/>
            <a:ext cx="7602421" cy="5701815"/>
          </a:xfrm>
          <a:prstGeom prst="rect">
            <a:avLst/>
          </a:prstGeom>
          <a:noFill/>
        </p:spPr>
      </p:pic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ED576FE-F9C5-9920-5DB6-2734545B8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3A98EE3D-8CD1-4C3F-BD1C-C98C9596463C}" type="slidenum">
              <a:rPr lang="nb-NO" noProof="0" smtClean="0"/>
              <a:pPr rtl="0">
                <a:spcAft>
                  <a:spcPts val="600"/>
                </a:spcAft>
              </a:pPr>
              <a:t>1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289438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7071E00-ABE1-44FD-92BD-2769C2C9C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nb-NO"/>
              <a:t>Veien videre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5AABE02-3816-F449-8686-534CFAFAA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5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 rtl="0">
              <a:spcAft>
                <a:spcPts val="600"/>
              </a:spcAft>
            </a:pPr>
            <a:fld id="{3A98EE3D-8CD1-4C3F-BD1C-C98C9596463C}" type="slidenum">
              <a:rPr lang="nb-NO" smtClean="0"/>
              <a:pPr defTabSz="457200" rtl="0">
                <a:spcAft>
                  <a:spcPts val="600"/>
                </a:spcAft>
              </a:pPr>
              <a:t>10</a:t>
            </a:fld>
            <a:endParaRPr lang="nb-NO"/>
          </a:p>
        </p:txBody>
      </p:sp>
      <p:sp>
        <p:nvSpPr>
          <p:cNvPr id="19" name="Plassholder for innhold 18">
            <a:extLst>
              <a:ext uri="{FF2B5EF4-FFF2-40B4-BE49-F238E27FC236}">
                <a16:creationId xmlns:a16="http://schemas.microsoft.com/office/drawing/2014/main" id="{B6002160-2D1D-D1E2-0EAA-156C7E53A2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566163" cy="4615829"/>
          </a:xfrm>
        </p:spPr>
        <p:txBody>
          <a:bodyPr>
            <a:normAutofit/>
          </a:bodyPr>
          <a:lstStyle/>
          <a:p>
            <a:pPr marL="305435" indent="-305435"/>
            <a:endParaRPr lang="nb-NO"/>
          </a:p>
          <a:p>
            <a:pPr marL="305435" indent="-305435"/>
            <a:r>
              <a:rPr lang="nb-NO" sz="2800" dirty="0"/>
              <a:t>Medvirkning er en kontinuerlig prosess</a:t>
            </a:r>
          </a:p>
          <a:p>
            <a:pPr marL="305435" indent="-305435"/>
            <a:r>
              <a:rPr lang="nb-NO" sz="2800" dirty="0"/>
              <a:t>Hvordan sikre studentmedvirkning etter at studenthuset er etablert?</a:t>
            </a:r>
            <a:endParaRPr lang="nb-NO" sz="2800"/>
          </a:p>
          <a:p>
            <a:pPr marL="305435" indent="-305435"/>
            <a:r>
              <a:rPr lang="nb-NO" sz="2800" dirty="0"/>
              <a:t>By med studenter &lt; Studentby</a:t>
            </a:r>
          </a:p>
          <a:p>
            <a:pPr marL="305435" indent="-305435"/>
            <a:r>
              <a:rPr lang="nb-NO" sz="2800" dirty="0"/>
              <a:t>"Et sted å komme alene uten å føle seg alene"</a:t>
            </a:r>
          </a:p>
          <a:p>
            <a:pPr marL="305435" indent="-305435"/>
            <a:endParaRPr lang="nb-NO" sz="2800" dirty="0"/>
          </a:p>
          <a:p>
            <a:pPr marL="305435" indent="-305435"/>
            <a:endParaRPr lang="nb-NO"/>
          </a:p>
        </p:txBody>
      </p:sp>
      <p:pic>
        <p:nvPicPr>
          <p:cNvPr id="3" name="Bilde 6">
            <a:extLst>
              <a:ext uri="{FF2B5EF4-FFF2-40B4-BE49-F238E27FC236}">
                <a16:creationId xmlns:a16="http://schemas.microsoft.com/office/drawing/2014/main" id="{98C8AF30-DB63-886B-7B51-7A87FBCCCE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70033" y="2222002"/>
            <a:ext cx="5504088" cy="3661682"/>
          </a:xfrm>
        </p:spPr>
      </p:pic>
    </p:spTree>
    <p:extLst>
      <p:ext uri="{BB962C8B-B14F-4D97-AF65-F5344CB8AC3E}">
        <p14:creationId xmlns:p14="http://schemas.microsoft.com/office/powerpoint/2010/main" val="14323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D11E0DA9-F80F-4FD2-86AD-FCB704088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b-NO"/>
              <a:t>kilder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CE60D718-AF05-43B9-B478-C057FE5DF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089" y="2049117"/>
            <a:ext cx="11134249" cy="4040697"/>
          </a:xfrm>
        </p:spPr>
        <p:txBody>
          <a:bodyPr numCol="2" spcCol="540000" rtlCol="0">
            <a:noAutofit/>
          </a:bodyPr>
          <a:lstStyle/>
          <a:p>
            <a:pPr marL="215900" indent="-215900">
              <a:lnSpc>
                <a:spcPct val="90000"/>
              </a:lnSpc>
            </a:pPr>
            <a:r>
              <a:rPr lang="nb-NO">
                <a:ea typeface="+mn-lt"/>
                <a:cs typeface="+mn-lt"/>
              </a:rPr>
              <a:t>Sivertsen, B. &amp; Johansen, M. S. (2022). </a:t>
            </a:r>
            <a:r>
              <a:rPr lang="nb-NO" i="1">
                <a:ea typeface="+mn-lt"/>
                <a:cs typeface="+mn-lt"/>
              </a:rPr>
              <a:t>Studentenes helse og trivselsundersøkelse 2022</a:t>
            </a:r>
            <a:r>
              <a:rPr lang="nb-NO">
                <a:ea typeface="+mn-lt"/>
                <a:cs typeface="+mn-lt"/>
              </a:rPr>
              <a:t>. (978-82-691382-2-1). Folkehelseinstituttet.  </a:t>
            </a:r>
            <a:r>
              <a:rPr lang="nb-NO">
                <a:ea typeface="+mn-lt"/>
                <a:cs typeface="+mn-lt"/>
                <a:hlinkClick r:id="rId3"/>
              </a:rPr>
              <a:t>SHoT_2022_Rapport.pdf (studenthelse.no)</a:t>
            </a:r>
            <a:endParaRPr lang="nb-NO"/>
          </a:p>
          <a:p>
            <a:pPr marL="215900" indent="-215900">
              <a:lnSpc>
                <a:spcPct val="90000"/>
              </a:lnSpc>
            </a:pPr>
            <a:r>
              <a:rPr lang="nb-NO">
                <a:ea typeface="+mn-lt"/>
                <a:cs typeface="+mn-lt"/>
              </a:rPr>
              <a:t>Meld. St. 6 (2019-2000). </a:t>
            </a:r>
            <a:r>
              <a:rPr lang="nb-NO" i="1">
                <a:ea typeface="+mn-lt"/>
                <a:cs typeface="+mn-lt"/>
              </a:rPr>
              <a:t>Tett på- tidlig innsats og inkluderende fellesskap i barnehage, skole og SFO.</a:t>
            </a:r>
            <a:r>
              <a:rPr lang="nb-NO">
                <a:ea typeface="+mn-lt"/>
                <a:cs typeface="+mn-lt"/>
              </a:rPr>
              <a:t> Kunnskapsdepartementet. </a:t>
            </a:r>
            <a:r>
              <a:rPr lang="nb-NO">
                <a:ea typeface="+mn-lt"/>
                <a:cs typeface="+mn-lt"/>
                <a:hlinkClick r:id="rId4"/>
              </a:rPr>
              <a:t>Meld. St. 6 (2019–2020) - regjeringen.no </a:t>
            </a:r>
            <a:endParaRPr lang="nb-NO">
              <a:ea typeface="+mn-lt"/>
              <a:cs typeface="+mn-lt"/>
            </a:endParaRPr>
          </a:p>
          <a:p>
            <a:pPr marL="215900" indent="-215900">
              <a:lnSpc>
                <a:spcPct val="90000"/>
              </a:lnSpc>
            </a:pPr>
            <a:r>
              <a:rPr lang="nb-NO"/>
              <a:t>FN-sambandet. (</a:t>
            </a:r>
            <a:r>
              <a:rPr lang="nb-NO">
                <a:ea typeface="+mn-lt"/>
                <a:cs typeface="+mn-lt"/>
              </a:rPr>
              <a:t>5. Desember 2022). </a:t>
            </a:r>
            <a:r>
              <a:rPr lang="nb-NO" i="1">
                <a:ea typeface="+mn-lt"/>
                <a:cs typeface="+mn-lt"/>
              </a:rPr>
              <a:t>FNs </a:t>
            </a:r>
            <a:r>
              <a:rPr lang="nb-NO" i="1" err="1">
                <a:ea typeface="+mn-lt"/>
                <a:cs typeface="+mn-lt"/>
              </a:rPr>
              <a:t>bærekraftsmål</a:t>
            </a:r>
            <a:r>
              <a:rPr lang="nb-NO">
                <a:ea typeface="+mn-lt"/>
                <a:cs typeface="+mn-lt"/>
              </a:rPr>
              <a:t>. </a:t>
            </a:r>
            <a:r>
              <a:rPr lang="nb-NO">
                <a:ea typeface="+mn-lt"/>
                <a:cs typeface="+mn-lt"/>
                <a:hlinkClick r:id="rId5"/>
              </a:rPr>
              <a:t>FNs bærekraftsmål</a:t>
            </a:r>
            <a:endParaRPr lang="nb-NO">
              <a:ea typeface="+mn-lt"/>
              <a:cs typeface="+mn-lt"/>
            </a:endParaRPr>
          </a:p>
          <a:p>
            <a:pPr marL="215900" indent="-215900">
              <a:lnSpc>
                <a:spcPct val="90000"/>
              </a:lnSpc>
            </a:pPr>
            <a:r>
              <a:rPr lang="nb-NO"/>
              <a:t>Universitetsbyen Kristiansand: Utviklingsplan 2040. (2014) Statsbygg, Kristiansand kommune, </a:t>
            </a:r>
            <a:r>
              <a:rPr lang="nb-NO" err="1"/>
              <a:t>SiA</a:t>
            </a:r>
            <a:r>
              <a:rPr lang="nb-NO"/>
              <a:t>, </a:t>
            </a:r>
            <a:r>
              <a:rPr lang="nb-NO" err="1"/>
              <a:t>UiA</a:t>
            </a:r>
            <a:r>
              <a:rPr lang="nb-NO"/>
              <a:t>, </a:t>
            </a:r>
            <a:r>
              <a:rPr lang="nb-NO">
                <a:ea typeface="+mn-lt"/>
                <a:cs typeface="+mn-lt"/>
              </a:rPr>
              <a:t>(shorturl.at/byD59)</a:t>
            </a:r>
          </a:p>
          <a:p>
            <a:pPr marL="215900" indent="-215900">
              <a:lnSpc>
                <a:spcPct val="90000"/>
              </a:lnSpc>
            </a:pPr>
            <a:r>
              <a:rPr lang="nb-NO">
                <a:ea typeface="+mn-lt"/>
                <a:cs typeface="+mn-lt"/>
              </a:rPr>
              <a:t>Folkehelseloven. (2011). </a:t>
            </a:r>
            <a:r>
              <a:rPr lang="nb-NO" i="1">
                <a:ea typeface="+mn-lt"/>
                <a:cs typeface="+mn-lt"/>
              </a:rPr>
              <a:t>Lov om folkehelsearbeid </a:t>
            </a:r>
            <a:r>
              <a:rPr lang="nb-NO">
                <a:ea typeface="+mn-lt"/>
                <a:cs typeface="+mn-lt"/>
              </a:rPr>
              <a:t>(LOV-2011-06-24-29). Lovdata. </a:t>
            </a:r>
            <a:r>
              <a:rPr lang="nb-NO">
                <a:ea typeface="+mn-lt"/>
                <a:cs typeface="+mn-lt"/>
                <a:hlinkClick r:id="rId6"/>
              </a:rPr>
              <a:t>Lov om folkehelsearbeid (folkehelseloven) - Lovdata </a:t>
            </a:r>
            <a:endParaRPr lang="nb-NO">
              <a:ea typeface="+mn-lt"/>
              <a:cs typeface="+mn-lt"/>
            </a:endParaRPr>
          </a:p>
          <a:p>
            <a:pPr marL="215900" indent="-215900">
              <a:lnSpc>
                <a:spcPct val="90000"/>
              </a:lnSpc>
            </a:pPr>
            <a:r>
              <a:rPr lang="nb-NO">
                <a:ea typeface="+mn-lt"/>
                <a:cs typeface="+mn-lt"/>
              </a:rPr>
              <a:t>Forskrift om studentsamskipnader. (2008). </a:t>
            </a:r>
            <a:r>
              <a:rPr lang="nb-NO" i="1">
                <a:ea typeface="+mn-lt"/>
                <a:cs typeface="+mn-lt"/>
              </a:rPr>
              <a:t>Forskrift om studentsamskipnader </a:t>
            </a:r>
            <a:r>
              <a:rPr lang="nb-NO">
                <a:ea typeface="+mn-lt"/>
                <a:cs typeface="+mn-lt"/>
              </a:rPr>
              <a:t>(FOR-2008-07-22-828). Lovdata. </a:t>
            </a:r>
            <a:r>
              <a:rPr lang="nb-NO">
                <a:ea typeface="+mn-lt"/>
                <a:cs typeface="+mn-lt"/>
                <a:hlinkClick r:id="rId7"/>
              </a:rPr>
              <a:t>https://lovdata.no/dokument/SF/forskrift/2008-07-22-828/KAPITTEL_3#%C2%A78</a:t>
            </a:r>
            <a:endParaRPr lang="nb-NO"/>
          </a:p>
          <a:p>
            <a:pPr marL="215900" indent="-215900">
              <a:lnSpc>
                <a:spcPct val="90000"/>
              </a:lnSpc>
            </a:pPr>
            <a:endParaRPr lang="nb-NO"/>
          </a:p>
          <a:p>
            <a:pPr marL="215900" indent="-215900">
              <a:lnSpc>
                <a:spcPct val="90000"/>
              </a:lnSpc>
            </a:pPr>
            <a:endParaRPr lang="nb-NO" sz="1600"/>
          </a:p>
          <a:p>
            <a:pPr marL="215900" indent="-215900">
              <a:lnSpc>
                <a:spcPct val="90000"/>
              </a:lnSpc>
            </a:pPr>
            <a:endParaRPr lang="nb-NO" sz="1600"/>
          </a:p>
        </p:txBody>
      </p:sp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F78FE736-F0FD-4999-AE0C-8138EF4B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9159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8580A41-CB92-EFD7-A582-A4594F374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nb-NO" noProof="0" smtClean="0"/>
              <a:t>2</a:t>
            </a:fld>
            <a:endParaRPr lang="nb-NO" noProof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CF4F9953-A2CA-61BC-735E-08C5E8F96757}"/>
              </a:ext>
            </a:extLst>
          </p:cNvPr>
          <p:cNvSpPr txBox="1"/>
          <p:nvPr/>
        </p:nvSpPr>
        <p:spPr>
          <a:xfrm>
            <a:off x="1217839" y="693963"/>
            <a:ext cx="4606018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/>
              <a:t>Innledning</a:t>
            </a:r>
          </a:p>
        </p:txBody>
      </p:sp>
      <p:pic>
        <p:nvPicPr>
          <p:cNvPr id="10" name="Grafikk 282" descr="Bygning med heldekkende fyll">
            <a:extLst>
              <a:ext uri="{FF2B5EF4-FFF2-40B4-BE49-F238E27FC236}">
                <a16:creationId xmlns:a16="http://schemas.microsoft.com/office/drawing/2014/main" id="{6BD27E32-47EB-9555-DFFC-69B98A3AB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4477" y="454478"/>
            <a:ext cx="751116" cy="846365"/>
          </a:xfrm>
          <a:prstGeom prst="rect">
            <a:avLst/>
          </a:prstGeom>
        </p:spPr>
      </p:pic>
      <p:pic>
        <p:nvPicPr>
          <p:cNvPr id="4" name="Grafikk 282" descr="Bygning med heldekkende fyll">
            <a:extLst>
              <a:ext uri="{FF2B5EF4-FFF2-40B4-BE49-F238E27FC236}">
                <a16:creationId xmlns:a16="http://schemas.microsoft.com/office/drawing/2014/main" id="{FFAE3588-4C06-B287-A4D3-8C6D03BCA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8906" y="1515835"/>
            <a:ext cx="669473" cy="751115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60DADBFF-27FF-A555-18FD-6F341197A922}"/>
              </a:ext>
            </a:extLst>
          </p:cNvPr>
          <p:cNvSpPr txBox="1"/>
          <p:nvPr/>
        </p:nvSpPr>
        <p:spPr>
          <a:xfrm>
            <a:off x="1215258" y="1712153"/>
            <a:ext cx="4612821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dirty="0"/>
              <a:t>Innsiktsfase "Samle kunnskap"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A5CE5DB-FEDF-903A-8D1F-20AE9EE45C68}"/>
              </a:ext>
            </a:extLst>
          </p:cNvPr>
          <p:cNvSpPr txBox="1"/>
          <p:nvPr/>
        </p:nvSpPr>
        <p:spPr>
          <a:xfrm>
            <a:off x="1226280" y="2582541"/>
            <a:ext cx="4626428" cy="3829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/>
              <a:t>Problemdefinering "Mulige utfordringer"</a:t>
            </a:r>
          </a:p>
        </p:txBody>
      </p:sp>
      <p:pic>
        <p:nvPicPr>
          <p:cNvPr id="12" name="Grafikk 282" descr="Bygning med heldekkende fyll">
            <a:extLst>
              <a:ext uri="{FF2B5EF4-FFF2-40B4-BE49-F238E27FC236}">
                <a16:creationId xmlns:a16="http://schemas.microsoft.com/office/drawing/2014/main" id="{4008F3F1-8D83-9B97-BCF1-8D00AB274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512" y="2345870"/>
            <a:ext cx="683080" cy="751115"/>
          </a:xfrm>
          <a:prstGeom prst="rect">
            <a:avLst/>
          </a:prstGeom>
        </p:spPr>
      </p:pic>
      <p:pic>
        <p:nvPicPr>
          <p:cNvPr id="13" name="Grafikk 282" descr="Bygning med heldekkende fyll">
            <a:extLst>
              <a:ext uri="{FF2B5EF4-FFF2-40B4-BE49-F238E27FC236}">
                <a16:creationId xmlns:a16="http://schemas.microsoft.com/office/drawing/2014/main" id="{A0502381-F507-F4BE-D663-136E8A414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5298" y="3189513"/>
            <a:ext cx="669473" cy="751115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4FD91724-158C-16AD-B2A9-B7C50FE6C3B7}"/>
              </a:ext>
            </a:extLst>
          </p:cNvPr>
          <p:cNvSpPr txBox="1"/>
          <p:nvPr/>
        </p:nvSpPr>
        <p:spPr>
          <a:xfrm>
            <a:off x="1217603" y="3428999"/>
            <a:ext cx="4612821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600"/>
              <a:t>Idéutvikling</a:t>
            </a:r>
            <a:r>
              <a:rPr lang="nb-NO"/>
              <a:t> "How </a:t>
            </a:r>
            <a:r>
              <a:rPr lang="nb-NO" err="1"/>
              <a:t>might</a:t>
            </a:r>
            <a:r>
              <a:rPr lang="nb-NO"/>
              <a:t> </a:t>
            </a:r>
            <a:r>
              <a:rPr lang="nb-NO" err="1"/>
              <a:t>we</a:t>
            </a:r>
            <a:r>
              <a:rPr lang="nb-NO"/>
              <a:t>"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3010E84F-4972-AECC-9756-253C0B1E7F0C}"/>
              </a:ext>
            </a:extLst>
          </p:cNvPr>
          <p:cNvSpPr txBox="1"/>
          <p:nvPr/>
        </p:nvSpPr>
        <p:spPr>
          <a:xfrm>
            <a:off x="1213142" y="4401675"/>
            <a:ext cx="466725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dirty="0"/>
              <a:t>Prototype "Mulig løsning"</a:t>
            </a:r>
          </a:p>
        </p:txBody>
      </p:sp>
      <p:pic>
        <p:nvPicPr>
          <p:cNvPr id="16" name="Grafikk 282" descr="Bygning med heldekkende fyll">
            <a:extLst>
              <a:ext uri="{FF2B5EF4-FFF2-40B4-BE49-F238E27FC236}">
                <a16:creationId xmlns:a16="http://schemas.microsoft.com/office/drawing/2014/main" id="{E6A0B9BF-00D8-F8DB-FE66-AC69767AE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0166" y="4209579"/>
            <a:ext cx="669473" cy="751115"/>
          </a:xfrm>
          <a:prstGeom prst="rect">
            <a:avLst/>
          </a:prstGeom>
        </p:spPr>
      </p:pic>
      <p:pic>
        <p:nvPicPr>
          <p:cNvPr id="17" name="Grafikk 282" descr="Bygning med heldekkende fyll">
            <a:extLst>
              <a:ext uri="{FF2B5EF4-FFF2-40B4-BE49-F238E27FC236}">
                <a16:creationId xmlns:a16="http://schemas.microsoft.com/office/drawing/2014/main" id="{6717B0A3-F073-5978-FE28-37FE6FED3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6441" y="5107651"/>
            <a:ext cx="669473" cy="751115"/>
          </a:xfrm>
          <a:prstGeom prst="rect">
            <a:avLst/>
          </a:prstGeom>
        </p:spPr>
      </p:pic>
      <p:sp>
        <p:nvSpPr>
          <p:cNvPr id="19" name="TekstSylinder 18">
            <a:extLst>
              <a:ext uri="{FF2B5EF4-FFF2-40B4-BE49-F238E27FC236}">
                <a16:creationId xmlns:a16="http://schemas.microsoft.com/office/drawing/2014/main" id="{6F38FF07-64AA-01E2-6D55-E33522361566}"/>
              </a:ext>
            </a:extLst>
          </p:cNvPr>
          <p:cNvSpPr txBox="1"/>
          <p:nvPr/>
        </p:nvSpPr>
        <p:spPr>
          <a:xfrm>
            <a:off x="1217603" y="5373705"/>
            <a:ext cx="4612821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dirty="0"/>
              <a:t>Veien videre</a:t>
            </a:r>
          </a:p>
        </p:txBody>
      </p:sp>
      <p:pic>
        <p:nvPicPr>
          <p:cNvPr id="25" name="Bilde 25" descr="Et bilde som inneholder bygning, utendørs&#10;&#10;Automatisk generert beskrivelse">
            <a:extLst>
              <a:ext uri="{FF2B5EF4-FFF2-40B4-BE49-F238E27FC236}">
                <a16:creationId xmlns:a16="http://schemas.microsoft.com/office/drawing/2014/main" id="{681D7154-1BFC-8965-9C0A-93C256133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1018" y="1591661"/>
            <a:ext cx="6239435" cy="3517794"/>
          </a:xfrm>
          <a:prstGeom prst="rect">
            <a:avLst/>
          </a:prstGeom>
          <a:ln>
            <a:solidFill>
              <a:srgbClr val="465359"/>
            </a:solidFill>
          </a:ln>
        </p:spPr>
      </p:pic>
    </p:spTree>
    <p:extLst>
      <p:ext uri="{BB962C8B-B14F-4D97-AF65-F5344CB8AC3E}">
        <p14:creationId xmlns:p14="http://schemas.microsoft.com/office/powerpoint/2010/main" val="3656331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7071E00-ABE1-44FD-92BD-2769C2C9C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29" y="457200"/>
            <a:ext cx="3790884" cy="7132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nb-NO"/>
              <a:t>Innledning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A7BD30D-629F-49D4-AE04-2D99B365E4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8529" y="1095532"/>
            <a:ext cx="3897890" cy="39631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rtl="0">
              <a:buNone/>
            </a:pPr>
            <a:endParaRPr lang="nb-NO"/>
          </a:p>
          <a:p>
            <a:pPr marL="215900" indent="-215900" rtl="0"/>
            <a:r>
              <a:rPr lang="nb-NO" sz="1800" dirty="0"/>
              <a:t>Hvem er vi?</a:t>
            </a:r>
          </a:p>
          <a:p>
            <a:pPr marL="215900" indent="-215900"/>
            <a:r>
              <a:rPr lang="nb-NO" sz="1800" dirty="0"/>
              <a:t>Case i emnet Samskapning: Nytt studenthus</a:t>
            </a:r>
          </a:p>
          <a:p>
            <a:pPr marL="215900" indent="-215900"/>
            <a:endParaRPr lang="nb-NO"/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  <a:p>
            <a:pPr marL="215900" indent="-215900"/>
            <a:endParaRPr lang="nb-NO"/>
          </a:p>
          <a:p>
            <a:pPr marL="215900" indent="-215900"/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56A56D1-9BF1-4F99-93F1-B4EF92D8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2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 rtl="0">
              <a:spcAft>
                <a:spcPts val="600"/>
              </a:spcAft>
            </a:pPr>
            <a:fld id="{3A98EE3D-8CD1-4C3F-BD1C-C98C9596463C}" type="slidenum">
              <a:rPr lang="nb-NO" smtClean="0"/>
              <a:pPr defTabSz="457200" rtl="0">
                <a:spcAft>
                  <a:spcPts val="600"/>
                </a:spcAft>
              </a:pPr>
              <a:t>3</a:t>
            </a:fld>
            <a:endParaRPr lang="nb-NO"/>
          </a:p>
        </p:txBody>
      </p:sp>
      <p:pic>
        <p:nvPicPr>
          <p:cNvPr id="4" name="Bilde 10" descr="Et bilde som inneholder utendørs, bygning&#10;&#10;Automatisk generert beskrivelse">
            <a:extLst>
              <a:ext uri="{FF2B5EF4-FFF2-40B4-BE49-F238E27FC236}">
                <a16:creationId xmlns:a16="http://schemas.microsoft.com/office/drawing/2014/main" id="{0A7ECF7F-085D-943A-9FE6-3C0839D30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367" y="601479"/>
            <a:ext cx="3680085" cy="27569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Bindepunkt 14">
            <a:extLst>
              <a:ext uri="{FF2B5EF4-FFF2-40B4-BE49-F238E27FC236}">
                <a16:creationId xmlns:a16="http://schemas.microsoft.com/office/drawing/2014/main" id="{A812EE07-5D56-4E66-F217-5F7BD80263C9}"/>
              </a:ext>
            </a:extLst>
          </p:cNvPr>
          <p:cNvSpPr/>
          <p:nvPr/>
        </p:nvSpPr>
        <p:spPr>
          <a:xfrm>
            <a:off x="4315918" y="3422755"/>
            <a:ext cx="2760688" cy="2123606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/>
              <a:t>Byutvikling</a:t>
            </a:r>
          </a:p>
        </p:txBody>
      </p:sp>
      <p:sp>
        <p:nvSpPr>
          <p:cNvPr id="16" name="Bindepunkt 15">
            <a:extLst>
              <a:ext uri="{FF2B5EF4-FFF2-40B4-BE49-F238E27FC236}">
                <a16:creationId xmlns:a16="http://schemas.microsoft.com/office/drawing/2014/main" id="{8B83B93F-B42F-73E1-5E8B-8AC94F8F622E}"/>
              </a:ext>
            </a:extLst>
          </p:cNvPr>
          <p:cNvSpPr/>
          <p:nvPr/>
        </p:nvSpPr>
        <p:spPr>
          <a:xfrm>
            <a:off x="8563129" y="4621966"/>
            <a:ext cx="2760688" cy="2123606"/>
          </a:xfrm>
          <a:prstGeom prst="flowChartConnector">
            <a:avLst/>
          </a:prstGeom>
          <a:solidFill>
            <a:srgbClr val="CE7242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/>
              <a:t>Folkehelse</a:t>
            </a:r>
          </a:p>
        </p:txBody>
      </p:sp>
      <p:sp>
        <p:nvSpPr>
          <p:cNvPr id="17" name="Pil: venstre og høyre 16">
            <a:extLst>
              <a:ext uri="{FF2B5EF4-FFF2-40B4-BE49-F238E27FC236}">
                <a16:creationId xmlns:a16="http://schemas.microsoft.com/office/drawing/2014/main" id="{46760A5B-F891-9079-B752-44664630BF1A}"/>
              </a:ext>
            </a:extLst>
          </p:cNvPr>
          <p:cNvSpPr/>
          <p:nvPr/>
        </p:nvSpPr>
        <p:spPr>
          <a:xfrm rot="780000">
            <a:off x="6876738" y="5209082"/>
            <a:ext cx="1399080" cy="44970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Pil: venstre og høyre 17">
            <a:extLst>
              <a:ext uri="{FF2B5EF4-FFF2-40B4-BE49-F238E27FC236}">
                <a16:creationId xmlns:a16="http://schemas.microsoft.com/office/drawing/2014/main" id="{25F5C7E7-C9E5-9BD1-A3BA-E1E805EE6D5B}"/>
              </a:ext>
            </a:extLst>
          </p:cNvPr>
          <p:cNvSpPr/>
          <p:nvPr/>
        </p:nvSpPr>
        <p:spPr>
          <a:xfrm rot="19260000">
            <a:off x="5777459" y="2660753"/>
            <a:ext cx="1399080" cy="44970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Pil: venstre og høyre 18">
            <a:extLst>
              <a:ext uri="{FF2B5EF4-FFF2-40B4-BE49-F238E27FC236}">
                <a16:creationId xmlns:a16="http://schemas.microsoft.com/office/drawing/2014/main" id="{D50DF065-3292-2276-13A1-911DBFE569D7}"/>
              </a:ext>
            </a:extLst>
          </p:cNvPr>
          <p:cNvSpPr/>
          <p:nvPr/>
        </p:nvSpPr>
        <p:spPr>
          <a:xfrm rot="4260000">
            <a:off x="9350115" y="3697573"/>
            <a:ext cx="1399080" cy="44970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9873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755E74C9-2BC2-F762-7E03-368079DEE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29" y="457200"/>
            <a:ext cx="8538730" cy="955431"/>
          </a:xfrm>
        </p:spPr>
        <p:txBody>
          <a:bodyPr>
            <a:normAutofit/>
          </a:bodyPr>
          <a:lstStyle/>
          <a:p>
            <a:r>
              <a:rPr lang="nb-NO"/>
              <a:t>Nytt studenthus i et folkehelseperspektiv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9F7EC5F-88FB-AA37-8846-1760EB7610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8529" y="1466013"/>
            <a:ext cx="3790884" cy="50477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nb-NO" sz="1800">
              <a:ea typeface="+mn-lt"/>
              <a:cs typeface="+mn-lt"/>
            </a:endParaRPr>
          </a:p>
          <a:p>
            <a:pPr marL="215900" indent="-215900"/>
            <a:r>
              <a:rPr lang="nb-NO" sz="1800">
                <a:ea typeface="+mn-lt"/>
                <a:cs typeface="+mn-lt"/>
              </a:rPr>
              <a:t> FNs bærekraftmål</a:t>
            </a:r>
            <a:endParaRPr lang="en-US" sz="1800">
              <a:ea typeface="+mn-lt"/>
              <a:cs typeface="+mn-lt"/>
            </a:endParaRPr>
          </a:p>
          <a:p>
            <a:pPr marL="215900" indent="-215900"/>
            <a:r>
              <a:rPr lang="nb-NO" sz="1800">
                <a:ea typeface="+mn-lt"/>
                <a:cs typeface="+mn-lt"/>
              </a:rPr>
              <a:t> Nasjonal politikk:  tidlig innsats for å fremme helse og forebygge</a:t>
            </a:r>
            <a:r>
              <a:rPr lang="nb-NO" sz="1800"/>
              <a:t> mot uhelse(Meld. St. 6 (2019–2020), 2019) </a:t>
            </a:r>
            <a:endParaRPr lang="en-US" sz="1800">
              <a:ea typeface="+mn-lt"/>
              <a:cs typeface="+mn-lt"/>
            </a:endParaRPr>
          </a:p>
          <a:p>
            <a:pPr marL="215900" indent="-215900"/>
            <a:r>
              <a:rPr lang="nb-NO" sz="1800">
                <a:ea typeface="+mn-lt"/>
                <a:cs typeface="+mn-lt"/>
              </a:rPr>
              <a:t>SHOT undersøkelsen 2022: </a:t>
            </a:r>
          </a:p>
          <a:p>
            <a:pPr marL="742950" lvl="1" indent="-285750">
              <a:buFont typeface="Arial" panose="05020102010507070707" pitchFamily="18" charset="2"/>
              <a:buChar char="•"/>
            </a:pPr>
            <a:r>
              <a:rPr lang="nb-NO" sz="1800">
                <a:ea typeface="+mn-lt"/>
                <a:cs typeface="+mn-lt"/>
              </a:rPr>
              <a:t>1 av 3 studenter oppgir at de ofte/ svært ofte savner noen å være </a:t>
            </a:r>
            <a:r>
              <a:rPr lang="nb-NO" sz="1800"/>
              <a:t>sammen med.  </a:t>
            </a:r>
          </a:p>
          <a:p>
            <a:pPr marL="742950" lvl="1" indent="-285750">
              <a:buFont typeface="Arial" panose="05020102010507070707" pitchFamily="18" charset="2"/>
              <a:buChar char="•"/>
            </a:pPr>
            <a:r>
              <a:rPr lang="nb-NO" sz="1800"/>
              <a:t>12 000 studenter  oppgir at de ofte/svært ofte føler seg utenfor</a:t>
            </a:r>
          </a:p>
          <a:p>
            <a:pPr marL="742950" lvl="1" indent="-285750">
              <a:buFont typeface="Arial" panose="05020102010507070707" pitchFamily="18" charset="2"/>
              <a:buChar char="•"/>
            </a:pPr>
            <a:r>
              <a:rPr lang="nb-NO" sz="1800"/>
              <a:t>12 000 oppgir at de ofte/svært føler seg isolert</a:t>
            </a:r>
            <a:br>
              <a:rPr lang="nb-NO" sz="1800"/>
            </a:br>
            <a:br>
              <a:rPr lang="nb-NO"/>
            </a:br>
            <a:endParaRPr lang="nb-NO">
              <a:ea typeface="+mn-lt"/>
              <a:cs typeface="+mn-lt"/>
            </a:endParaRPr>
          </a:p>
          <a:p>
            <a:pPr marL="215900" indent="-215900"/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6EB87FE-BE3C-8D7B-C41E-7151CED33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603CDE5-C1D8-4EDD-870F-A498BAFA520F}" type="slidenum">
              <a:rPr lang="nb-NO" noProof="0" smtClean="0"/>
              <a:t>4</a:t>
            </a:fld>
            <a:endParaRPr lang="nb-NO" noProof="0"/>
          </a:p>
        </p:txBody>
      </p:sp>
      <p:pic>
        <p:nvPicPr>
          <p:cNvPr id="13" name="Bilde 13" descr="Et bilde som inneholder tekst, person&#10;&#10;Automatisk generert beskrivelse">
            <a:extLst>
              <a:ext uri="{FF2B5EF4-FFF2-40B4-BE49-F238E27FC236}">
                <a16:creationId xmlns:a16="http://schemas.microsoft.com/office/drawing/2014/main" id="{6BB45333-E6C3-0ECA-D352-D929F4563D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00" r="-535" b="-400"/>
          <a:stretch/>
        </p:blipFill>
        <p:spPr>
          <a:xfrm>
            <a:off x="6504265" y="1375348"/>
            <a:ext cx="4517075" cy="50425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Grafikk 14" descr="Baby som krabber med heldekkende fyll">
            <a:extLst>
              <a:ext uri="{FF2B5EF4-FFF2-40B4-BE49-F238E27FC236}">
                <a16:creationId xmlns:a16="http://schemas.microsoft.com/office/drawing/2014/main" id="{B2055E6E-BD0E-F7E4-B6A2-722B46EA9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65765" y="6169478"/>
            <a:ext cx="737508" cy="683079"/>
          </a:xfrm>
          <a:prstGeom prst="rect">
            <a:avLst/>
          </a:prstGeom>
        </p:spPr>
      </p:pic>
      <p:pic>
        <p:nvPicPr>
          <p:cNvPr id="15" name="Grafikk 15" descr="Barn med ballong med heldekkende fyll">
            <a:extLst>
              <a:ext uri="{FF2B5EF4-FFF2-40B4-BE49-F238E27FC236}">
                <a16:creationId xmlns:a16="http://schemas.microsoft.com/office/drawing/2014/main" id="{DA738F2A-560F-18A7-F6FE-2B653C198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14157" y="5870121"/>
            <a:ext cx="914400" cy="914400"/>
          </a:xfrm>
          <a:prstGeom prst="rect">
            <a:avLst/>
          </a:prstGeom>
        </p:spPr>
      </p:pic>
      <p:pic>
        <p:nvPicPr>
          <p:cNvPr id="16" name="Grafikk 16" descr="Gravid kvinne med heldekkende fyll">
            <a:extLst>
              <a:ext uri="{FF2B5EF4-FFF2-40B4-BE49-F238E27FC236}">
                <a16:creationId xmlns:a16="http://schemas.microsoft.com/office/drawing/2014/main" id="{F06BF15C-D547-5E13-148E-0FB5006AC4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80906" y="5870121"/>
            <a:ext cx="900792" cy="914400"/>
          </a:xfrm>
          <a:prstGeom prst="rect">
            <a:avLst/>
          </a:prstGeom>
        </p:spPr>
      </p:pic>
      <p:pic>
        <p:nvPicPr>
          <p:cNvPr id="17" name="Grafikk 17" descr="Mann med stav med heldekkende fyll">
            <a:extLst>
              <a:ext uri="{FF2B5EF4-FFF2-40B4-BE49-F238E27FC236}">
                <a16:creationId xmlns:a16="http://schemas.microsoft.com/office/drawing/2014/main" id="{488FB988-1B8A-BD70-46C2-B74B76BC6E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15693" y="587012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1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DD53614A-9BD5-086B-DC21-73BB49A01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29" y="457200"/>
            <a:ext cx="7893961" cy="767862"/>
          </a:xfrm>
        </p:spPr>
        <p:txBody>
          <a:bodyPr/>
          <a:lstStyle/>
          <a:p>
            <a:r>
              <a:rPr lang="nb-NO"/>
              <a:t>I et by - og stedsutviklingsperspektiv 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97023CB-4582-488E-E3A2-B0E43FAA2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603CDE5-C1D8-4EDD-870F-A498BAFA520F}" type="slidenum">
              <a:rPr lang="nb-NO" noProof="0" smtClean="0"/>
              <a:t>5</a:t>
            </a:fld>
            <a:endParaRPr lang="nb-NO" noProof="0"/>
          </a:p>
        </p:txBody>
      </p:sp>
      <p:pic>
        <p:nvPicPr>
          <p:cNvPr id="8" name="Bilde 8" descr="Et bilde som inneholder tekst&#10;&#10;Automatisk generert beskrivelse">
            <a:extLst>
              <a:ext uri="{FF2B5EF4-FFF2-40B4-BE49-F238E27FC236}">
                <a16:creationId xmlns:a16="http://schemas.microsoft.com/office/drawing/2014/main" id="{DA49C924-6DD8-F250-8CAB-0470A5083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127" y="1034680"/>
            <a:ext cx="4314838" cy="50247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5B1F0062-A967-98AB-FF4F-6EEAFF51AECC}"/>
              </a:ext>
            </a:extLst>
          </p:cNvPr>
          <p:cNvSpPr txBox="1"/>
          <p:nvPr/>
        </p:nvSpPr>
        <p:spPr>
          <a:xfrm>
            <a:off x="640474" y="1428750"/>
            <a:ext cx="47625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b-NO" dirty="0"/>
              <a:t>Fra "en by med studenter" til STUDENTBY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8BA14C5B-BB37-AF81-B549-867241281740}"/>
              </a:ext>
            </a:extLst>
          </p:cNvPr>
          <p:cNvSpPr txBox="1"/>
          <p:nvPr/>
        </p:nvSpPr>
        <p:spPr>
          <a:xfrm>
            <a:off x="635219" y="1870184"/>
            <a:ext cx="47625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b-NO" dirty="0"/>
              <a:t>Nyskapning, samskapning og integrasjon mellom Campus, by og næringsliv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66F9A6F0-35BD-7117-ECC9-009D48908AE8}"/>
              </a:ext>
            </a:extLst>
          </p:cNvPr>
          <p:cNvSpPr txBox="1"/>
          <p:nvPr/>
        </p:nvSpPr>
        <p:spPr>
          <a:xfrm>
            <a:off x="635219" y="2527081"/>
            <a:ext cx="47625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b-NO" dirty="0"/>
              <a:t>Samarbeid på tvers av fagfelt, sektorer og organisasjoner.</a:t>
            </a:r>
            <a:r>
              <a:rPr lang="nb-NO" dirty="0">
                <a:ea typeface="+mn-lt"/>
                <a:cs typeface="+mn-lt"/>
              </a:rPr>
              <a:t> Synlighet. Tenk utenfor boksen.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75B63E4D-2405-3156-6CFA-CE10E4318AD2}"/>
              </a:ext>
            </a:extLst>
          </p:cNvPr>
          <p:cNvSpPr txBox="1"/>
          <p:nvPr/>
        </p:nvSpPr>
        <p:spPr>
          <a:xfrm>
            <a:off x="622081" y="3262805"/>
            <a:ext cx="47625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b-NO" dirty="0"/>
              <a:t>Gode forutsetninger for å skape et godt, lokalt og sentrumsnært studentsamfunn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9F17D4BD-BAB2-0F08-DCE7-D1847C251D8B}"/>
              </a:ext>
            </a:extLst>
          </p:cNvPr>
          <p:cNvSpPr txBox="1"/>
          <p:nvPr/>
        </p:nvSpPr>
        <p:spPr>
          <a:xfrm>
            <a:off x="629964" y="3980137"/>
            <a:ext cx="47625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b-NO" dirty="0"/>
              <a:t>Det er felles ønske om å skape noe til studentene, men da er det viktig at man skaper MED studentene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3A1B0501-35CE-4D1E-0D6E-A7EEACD77DF2}"/>
              </a:ext>
            </a:extLst>
          </p:cNvPr>
          <p:cNvSpPr txBox="1"/>
          <p:nvPr/>
        </p:nvSpPr>
        <p:spPr>
          <a:xfrm>
            <a:off x="614155" y="4902504"/>
            <a:ext cx="47625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b-NO" dirty="0">
                <a:ea typeface="+mn-lt"/>
                <a:cs typeface="+mn-lt"/>
              </a:rPr>
              <a:t>Åpne opp for innspill, invitere inn, og skape eierskap sammen med studentene</a:t>
            </a:r>
            <a:endParaRPr lang="nb-NO" dirty="0"/>
          </a:p>
        </p:txBody>
      </p:sp>
      <p:pic>
        <p:nvPicPr>
          <p:cNvPr id="26" name="Grafikk 282" descr="Bygning med heldekkende fyll">
            <a:extLst>
              <a:ext uri="{FF2B5EF4-FFF2-40B4-BE49-F238E27FC236}">
                <a16:creationId xmlns:a16="http://schemas.microsoft.com/office/drawing/2014/main" id="{9B5F768F-EF4E-F0A4-4202-C642A02A5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7296" y="5845861"/>
            <a:ext cx="819151" cy="914400"/>
          </a:xfrm>
          <a:prstGeom prst="rect">
            <a:avLst/>
          </a:prstGeom>
        </p:spPr>
      </p:pic>
      <p:pic>
        <p:nvPicPr>
          <p:cNvPr id="28" name="Grafikk 282" descr="Bygning med heldekkende fyll">
            <a:extLst>
              <a:ext uri="{FF2B5EF4-FFF2-40B4-BE49-F238E27FC236}">
                <a16:creationId xmlns:a16="http://schemas.microsoft.com/office/drawing/2014/main" id="{CF814902-12D4-E682-298C-32334DA71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99824" y="6109007"/>
            <a:ext cx="535526" cy="628842"/>
          </a:xfrm>
          <a:prstGeom prst="rect">
            <a:avLst/>
          </a:prstGeom>
        </p:spPr>
      </p:pic>
      <p:pic>
        <p:nvPicPr>
          <p:cNvPr id="41" name="Grafikk 41" descr="Skolebygning med heldekkende fyll">
            <a:extLst>
              <a:ext uri="{FF2B5EF4-FFF2-40B4-BE49-F238E27FC236}">
                <a16:creationId xmlns:a16="http://schemas.microsoft.com/office/drawing/2014/main" id="{51EF8E9E-EC0B-0726-54EF-A26450C335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35271" y="5683624"/>
            <a:ext cx="1160929" cy="1216958"/>
          </a:xfrm>
          <a:prstGeom prst="rect">
            <a:avLst/>
          </a:prstGeom>
        </p:spPr>
      </p:pic>
      <p:pic>
        <p:nvPicPr>
          <p:cNvPr id="42" name="Grafikk 42" descr="Bank med heldekkende fyll">
            <a:extLst>
              <a:ext uri="{FF2B5EF4-FFF2-40B4-BE49-F238E27FC236}">
                <a16:creationId xmlns:a16="http://schemas.microsoft.com/office/drawing/2014/main" id="{AFAA67BF-6A93-317A-CE1F-04ABAC0A8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34057" y="5871321"/>
            <a:ext cx="914400" cy="914400"/>
          </a:xfrm>
          <a:prstGeom prst="rect">
            <a:avLst/>
          </a:prstGeom>
        </p:spPr>
      </p:pic>
      <p:pic>
        <p:nvPicPr>
          <p:cNvPr id="43" name="Grafikk 43" descr="By med heldekkende fyll">
            <a:extLst>
              <a:ext uri="{FF2B5EF4-FFF2-40B4-BE49-F238E27FC236}">
                <a16:creationId xmlns:a16="http://schemas.microsoft.com/office/drawing/2014/main" id="{CEDE3B61-C0F8-D21F-6767-B78A7DD717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75463" y="5532344"/>
            <a:ext cx="1317811" cy="1329017"/>
          </a:xfrm>
          <a:prstGeom prst="rect">
            <a:avLst/>
          </a:prstGeom>
        </p:spPr>
      </p:pic>
      <p:pic>
        <p:nvPicPr>
          <p:cNvPr id="44" name="Grafikk 44" descr="Hjemme1 med heldekkende fyll">
            <a:extLst>
              <a:ext uri="{FF2B5EF4-FFF2-40B4-BE49-F238E27FC236}">
                <a16:creationId xmlns:a16="http://schemas.microsoft.com/office/drawing/2014/main" id="{652044A3-F2CD-46DC-6152-6D93F239FA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82660" y="58769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5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14" grpId="0"/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3">
            <a:extLst>
              <a:ext uri="{FF2B5EF4-FFF2-40B4-BE49-F238E27FC236}">
                <a16:creationId xmlns:a16="http://schemas.microsoft.com/office/drawing/2014/main" id="{2A8C7705-44BB-1F5F-C842-0F5210410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861" y="3443092"/>
            <a:ext cx="3295600" cy="3351133"/>
          </a:xfrm>
          <a:prstGeom prst="rect">
            <a:avLst/>
          </a:prstGeom>
          <a:noFill/>
        </p:spPr>
      </p:pic>
      <p:pic>
        <p:nvPicPr>
          <p:cNvPr id="12" name="Bilde 12" descr="Et bilde som inneholder innendørs, galleri&#10;&#10;Automatisk generert beskrivelse">
            <a:extLst>
              <a:ext uri="{FF2B5EF4-FFF2-40B4-BE49-F238E27FC236}">
                <a16:creationId xmlns:a16="http://schemas.microsoft.com/office/drawing/2014/main" id="{27475F8D-B6D0-77C3-CDC6-935A097D47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165" y="718463"/>
            <a:ext cx="6054566" cy="6067704"/>
          </a:xfrm>
          <a:prstGeom prst="rect">
            <a:avLst/>
          </a:prstGeom>
          <a:noFill/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1D5A4A71-BF4C-4D5C-BFC7-87532A78D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29" y="457200"/>
            <a:ext cx="3790884" cy="1600200"/>
          </a:xfrm>
        </p:spPr>
        <p:txBody>
          <a:bodyPr rtlCol="0" anchor="b">
            <a:normAutofit/>
          </a:bodyPr>
          <a:lstStyle/>
          <a:p>
            <a:pPr rtl="0"/>
            <a:r>
              <a:rPr lang="nb-NO"/>
              <a:t>Design </a:t>
            </a:r>
            <a:r>
              <a:rPr lang="nb-NO" err="1"/>
              <a:t>Thinking</a:t>
            </a:r>
            <a:r>
              <a:rPr lang="nb-NO"/>
              <a:t> Innsikt: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92DC2B5-5E26-4712-A72B-C467FF942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8529" y="2057400"/>
            <a:ext cx="3790884" cy="3811588"/>
          </a:xfrm>
        </p:spPr>
        <p:txBody>
          <a:bodyPr rtlCol="0" anchor="ctr">
            <a:normAutofit/>
          </a:bodyPr>
          <a:lstStyle/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nb-NO" sz="2800"/>
              <a:t>Befaring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/>
              <a:t>Spørreundersøkelse (250 respondenter)</a:t>
            </a:r>
          </a:p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nb-NO" sz="2800"/>
              <a:t>Plan og Pils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800"/>
              <a:t>Møter </a:t>
            </a:r>
          </a:p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nb-NO" sz="2800"/>
              <a:t>Erfaringer</a:t>
            </a:r>
          </a:p>
          <a:p>
            <a:pPr marL="215900" indent="-215900" rtl="0"/>
            <a:endParaRPr lang="nb-NO"/>
          </a:p>
          <a:p>
            <a:pPr marL="215900" indent="-215900" rtl="0"/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A73604A-7E08-4A9B-A7E1-F00861592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F603CDE5-C1D8-4EDD-870F-A498BAFA520F}" type="slidenum">
              <a:rPr lang="nb-NO" smtClean="0"/>
              <a:pPr rtl="0">
                <a:spcAft>
                  <a:spcPts val="600"/>
                </a:spcAft>
              </a:pPr>
              <a:t>6</a:t>
            </a:fld>
            <a:endParaRPr lang="nb-NO"/>
          </a:p>
        </p:txBody>
      </p:sp>
      <p:pic>
        <p:nvPicPr>
          <p:cNvPr id="23" name="Bilde 23" descr="Et bilde som inneholder tekst, forskjellig&#10;&#10;Automatisk generert beskrivelse">
            <a:extLst>
              <a:ext uri="{FF2B5EF4-FFF2-40B4-BE49-F238E27FC236}">
                <a16:creationId xmlns:a16="http://schemas.microsoft.com/office/drawing/2014/main" id="{A1699896-9DDF-08E5-52D8-27C891A0F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6745" y="508183"/>
            <a:ext cx="3636579" cy="359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52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DA019A2A-640A-4285-BA5E-7A47E95D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341" y="457200"/>
            <a:ext cx="3693000" cy="1600200"/>
          </a:xfrm>
        </p:spPr>
        <p:txBody>
          <a:bodyPr rtlCol="0"/>
          <a:lstStyle/>
          <a:p>
            <a:pPr algn="ctr"/>
            <a:r>
              <a:rPr lang="nb-NO"/>
              <a:t>Design thinking: Problemdefinering </a:t>
            </a:r>
          </a:p>
        </p:txBody>
      </p:sp>
      <p:graphicFrame>
        <p:nvGraphicFramePr>
          <p:cNvPr id="15" name="Plassholder for innhold 14" descr="SmartArt-objekt">
            <a:extLst>
              <a:ext uri="{FF2B5EF4-FFF2-40B4-BE49-F238E27FC236}">
                <a16:creationId xmlns:a16="http://schemas.microsoft.com/office/drawing/2014/main" id="{E48394F2-4497-4281-8861-03B845B20BE2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860632476"/>
              </p:ext>
            </p:extLst>
          </p:nvPr>
        </p:nvGraphicFramePr>
        <p:xfrm>
          <a:off x="4242341" y="2408099"/>
          <a:ext cx="3690000" cy="4042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2CF6BB9-EEA3-41F4-8032-BEDB02576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nb-NO" smtClean="0"/>
              <a:pPr rtl="0"/>
              <a:t>7</a:t>
            </a:fld>
            <a:endParaRPr lang="nb-NO"/>
          </a:p>
        </p:txBody>
      </p:sp>
      <p:sp>
        <p:nvSpPr>
          <p:cNvPr id="7" name="Snakkeboble: rektangel med avrundede hjørner 6">
            <a:extLst>
              <a:ext uri="{FF2B5EF4-FFF2-40B4-BE49-F238E27FC236}">
                <a16:creationId xmlns:a16="http://schemas.microsoft.com/office/drawing/2014/main" id="{5723C8CF-7F00-D901-0DCE-D78C3BBE50D8}"/>
              </a:ext>
            </a:extLst>
          </p:cNvPr>
          <p:cNvSpPr/>
          <p:nvPr/>
        </p:nvSpPr>
        <p:spPr>
          <a:xfrm>
            <a:off x="8253673" y="1425494"/>
            <a:ext cx="3792856" cy="3930836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Håndskrift 20">
                <a:extLst>
                  <a:ext uri="{FF2B5EF4-FFF2-40B4-BE49-F238E27FC236}">
                    <a16:creationId xmlns:a16="http://schemas.microsoft.com/office/drawing/2014/main" id="{B42DF293-F427-B20A-17A9-8BB4AA5ADCD7}"/>
                  </a:ext>
                </a:extLst>
              </p14:cNvPr>
              <p14:cNvContentPartPr/>
              <p14:nvPr/>
            </p14:nvContentPartPr>
            <p14:xfrm>
              <a:off x="9977373" y="3680704"/>
              <a:ext cx="360" cy="360"/>
            </p14:xfrm>
          </p:contentPart>
        </mc:Choice>
        <mc:Fallback xmlns="">
          <p:pic>
            <p:nvPicPr>
              <p:cNvPr id="21" name="Håndskrift 20">
                <a:extLst>
                  <a:ext uri="{FF2B5EF4-FFF2-40B4-BE49-F238E27FC236}">
                    <a16:creationId xmlns:a16="http://schemas.microsoft.com/office/drawing/2014/main" id="{B42DF293-F427-B20A-17A9-8BB4AA5ADCD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68373" y="3671704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TekstSylinder 24">
            <a:extLst>
              <a:ext uri="{FF2B5EF4-FFF2-40B4-BE49-F238E27FC236}">
                <a16:creationId xmlns:a16="http://schemas.microsoft.com/office/drawing/2014/main" id="{F2EB4280-83A6-BF73-F3CD-79EC69F82AB8}"/>
              </a:ext>
            </a:extLst>
          </p:cNvPr>
          <p:cNvSpPr txBox="1"/>
          <p:nvPr/>
        </p:nvSpPr>
        <p:spPr>
          <a:xfrm>
            <a:off x="8329756" y="1720138"/>
            <a:ext cx="3521012" cy="28931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sz="2400" dirty="0"/>
              <a:t>Endelig problemstilling:</a:t>
            </a:r>
            <a:endParaRPr lang="nb-NO"/>
          </a:p>
          <a:p>
            <a:pPr algn="ctr"/>
            <a:br>
              <a:rPr lang="nb-NO" sz="2000" dirty="0"/>
            </a:br>
            <a:r>
              <a:rPr lang="nb-NO" sz="2400" i="1" dirty="0"/>
              <a:t>«Hvordan kan styringsgruppen inkluderer studentene i utviklingen av studenthuset, for å skape et attraktivt studenthus?»</a:t>
            </a:r>
          </a:p>
          <a:p>
            <a:endParaRPr lang="nb-NO"/>
          </a:p>
        </p:txBody>
      </p:sp>
      <p:pic>
        <p:nvPicPr>
          <p:cNvPr id="613" name="Bilde 613">
            <a:extLst>
              <a:ext uri="{FF2B5EF4-FFF2-40B4-BE49-F238E27FC236}">
                <a16:creationId xmlns:a16="http://schemas.microsoft.com/office/drawing/2014/main" id="{4A86692F-B213-1CC0-138B-E0EA40A060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8209" y="800100"/>
            <a:ext cx="2692025" cy="576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1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DA019A2A-640A-4285-BA5E-7A47E95D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29" y="457200"/>
            <a:ext cx="3790884" cy="1600200"/>
          </a:xfrm>
        </p:spPr>
        <p:txBody>
          <a:bodyPr rtlCol="0" anchor="b">
            <a:normAutofit/>
          </a:bodyPr>
          <a:lstStyle/>
          <a:p>
            <a:r>
              <a:rPr lang="nb-NO"/>
              <a:t>Design </a:t>
            </a:r>
            <a:r>
              <a:rPr lang="nb-NO" err="1"/>
              <a:t>thinking</a:t>
            </a:r>
            <a:r>
              <a:rPr lang="nb-NO"/>
              <a:t>: Idéutvikling 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BA1D6E0-6A9C-4ADB-984E-B54DD59C6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8529" y="2307236"/>
            <a:ext cx="3790884" cy="190034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15900" indent="-215900" rtl="0">
              <a:buFont typeface="Wingdings" panose="05000000000000000000" pitchFamily="2" charset="2"/>
              <a:buChar char="§"/>
            </a:pPr>
            <a:r>
              <a:rPr lang="nb-NO" sz="1800"/>
              <a:t>Idémyldring</a:t>
            </a:r>
          </a:p>
          <a:p>
            <a:pPr marL="215900" indent="-215900"/>
            <a:r>
              <a:rPr lang="nb-NO" sz="1800"/>
              <a:t>Høy effekt: skaper stort engasjement og tilhørighet blant studentene</a:t>
            </a:r>
          </a:p>
          <a:p>
            <a:pPr marL="215900" indent="-215900"/>
            <a:r>
              <a:rPr lang="nb-NO" sz="1800"/>
              <a:t>Lav effekt: skaper lite engasjement og tilhørighet blant studentene</a:t>
            </a:r>
          </a:p>
          <a:p>
            <a:pPr marL="215900" indent="-215900"/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2CF6BB9-EEA3-41F4-8032-BEDB02576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3A98EE3D-8CD1-4C3F-BD1C-C98C9596463C}" type="slidenum">
              <a:rPr lang="nb-NO" smtClean="0"/>
              <a:pPr rtl="0">
                <a:spcAft>
                  <a:spcPts val="600"/>
                </a:spcAft>
              </a:pPr>
              <a:t>8</a:t>
            </a:fld>
            <a:endParaRPr lang="nb-NO"/>
          </a:p>
        </p:txBody>
      </p:sp>
      <p:pic>
        <p:nvPicPr>
          <p:cNvPr id="2" name="Bilde 4">
            <a:extLst>
              <a:ext uri="{FF2B5EF4-FFF2-40B4-BE49-F238E27FC236}">
                <a16:creationId xmlns:a16="http://schemas.microsoft.com/office/drawing/2014/main" id="{AD172CBD-ECB6-3F15-1344-7C10A15BEC43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3"/>
          <a:srcRect l="4582" r="4582"/>
          <a:stretch/>
        </p:blipFill>
        <p:spPr>
          <a:xfrm>
            <a:off x="4348537" y="674688"/>
            <a:ext cx="7367213" cy="5749925"/>
          </a:xfrm>
        </p:spPr>
      </p:pic>
    </p:spTree>
    <p:extLst>
      <p:ext uri="{BB962C8B-B14F-4D97-AF65-F5344CB8AC3E}">
        <p14:creationId xmlns:p14="http://schemas.microsoft.com/office/powerpoint/2010/main" val="1339243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Sylinder 8">
            <a:extLst>
              <a:ext uri="{FF2B5EF4-FFF2-40B4-BE49-F238E27FC236}">
                <a16:creationId xmlns:a16="http://schemas.microsoft.com/office/drawing/2014/main" id="{EF30C4F5-5F3B-4D65-B6FA-B1700CEB220E}"/>
              </a:ext>
            </a:extLst>
          </p:cNvPr>
          <p:cNvSpPr txBox="1"/>
          <p:nvPr/>
        </p:nvSpPr>
        <p:spPr>
          <a:xfrm>
            <a:off x="8041041" y="511832"/>
            <a:ext cx="3704422" cy="25471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lIns="91440" tIns="0" rIns="9144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4572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92000"/>
            </a:pPr>
            <a:r>
              <a:rPr lang="nb-NO" sz="2800" kern="1200" cap="all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DESIGN THINKING: </a:t>
            </a:r>
            <a:br>
              <a:rPr lang="nb-NO" sz="2800" cap="all">
                <a:solidFill>
                  <a:srgbClr val="FFFFFF"/>
                </a:solidFill>
              </a:rPr>
            </a:br>
            <a:r>
              <a:rPr lang="nb-NO" sz="2800" kern="1200" cap="all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PROTOTYPE</a:t>
            </a:r>
            <a:endParaRPr lang="nb-NO" sz="2800" kern="1200" cap="all">
              <a:solidFill>
                <a:srgbClr val="FFFFFF"/>
              </a:solidFill>
              <a:latin typeface="+mn-lt"/>
            </a:endParaRPr>
          </a:p>
          <a:p>
            <a:pPr algn="ctr" defTabSz="4572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92000"/>
            </a:pPr>
            <a:endParaRPr lang="nb-NO" sz="2800" kern="1200">
              <a:solidFill>
                <a:srgbClr val="FFFFFF"/>
              </a:solidFill>
              <a:latin typeface="+mn-lt"/>
            </a:endParaRPr>
          </a:p>
          <a:p>
            <a:pPr algn="ctr" defTabSz="4572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92000"/>
            </a:pPr>
            <a:endParaRPr lang="nb-NO" kern="1200" cap="all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00E1FD2-E96B-78E6-2163-6E182ACA6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042" y="3064428"/>
            <a:ext cx="3704422" cy="3354575"/>
          </a:xfrm>
        </p:spPr>
        <p:txBody>
          <a:bodyPr vert="horz" lIns="91440" tIns="0" rIns="91440" bIns="0" rtlCol="0" anchor="ctr" anchorCtr="0">
            <a:normAutofit/>
          </a:bodyPr>
          <a:lstStyle/>
          <a:p>
            <a:r>
              <a:rPr lang="nb-NO" sz="2800" b="0" kern="1200" cap="all">
                <a:latin typeface="+mj-lt"/>
                <a:ea typeface="+mj-ea"/>
                <a:cs typeface="+mj-cs"/>
              </a:rPr>
              <a:t>"En guide til å engasjere </a:t>
            </a:r>
            <a:r>
              <a:rPr lang="nb-NO" sz="2800"/>
              <a:t>og </a:t>
            </a:r>
            <a:r>
              <a:rPr lang="nb-NO" sz="2800" b="0" kern="1200" cap="all">
                <a:latin typeface="+mj-lt"/>
                <a:ea typeface="+mj-ea"/>
                <a:cs typeface="+mj-cs"/>
              </a:rPr>
              <a:t>inkludere studentene"</a:t>
            </a:r>
          </a:p>
        </p:txBody>
      </p:sp>
      <p:pic>
        <p:nvPicPr>
          <p:cNvPr id="7" name="Bilde 9" descr="Et bilde som inneholder tekst&#10;&#10;Automatisk generert beskrivelse">
            <a:extLst>
              <a:ext uri="{FF2B5EF4-FFF2-40B4-BE49-F238E27FC236}">
                <a16:creationId xmlns:a16="http://schemas.microsoft.com/office/drawing/2014/main" id="{B3850965-1C4B-BA80-B0EA-76DDDE5B51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235" r="-2" b="17527"/>
          <a:stretch/>
        </p:blipFill>
        <p:spPr>
          <a:xfrm>
            <a:off x="439766" y="453642"/>
            <a:ext cx="7602421" cy="5903207"/>
          </a:xfrm>
          <a:prstGeom prst="rect">
            <a:avLst/>
          </a:prstGeom>
          <a:noFill/>
        </p:spPr>
      </p:pic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7D182F3-4264-DE26-E788-AD3B6439C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nb-NO" smtClean="0"/>
              <a:pPr>
                <a:spcAft>
                  <a:spcPts val="600"/>
                </a:spcAft>
              </a:pPr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32309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ba57dad6-fba9-4f91-9e42-de0ac2253219"/>
</p:tagLst>
</file>

<file path=ppt/theme/theme1.xml><?xml version="1.0" encoding="utf-8"?>
<a:theme xmlns:a="http://schemas.openxmlformats.org/drawingml/2006/main" name="DividendVTI">
  <a:themeElements>
    <a:clrScheme name="">
      <a:dk1>
        <a:srgbClr val="000000"/>
      </a:dk1>
      <a:lt1>
        <a:srgbClr val="FFFFFF"/>
      </a:lt1>
      <a:dk2>
        <a:srgbClr val="242F41"/>
      </a:dk2>
      <a:lt2>
        <a:srgbClr val="E2E6E8"/>
      </a:lt2>
      <a:accent1>
        <a:srgbClr val="CE7242"/>
      </a:accent1>
      <a:accent2>
        <a:srgbClr val="BC303B"/>
      </a:accent2>
      <a:accent3>
        <a:srgbClr val="CE4287"/>
      </a:accent3>
      <a:accent4>
        <a:srgbClr val="BC30AF"/>
      </a:accent4>
      <a:accent5>
        <a:srgbClr val="A042CE"/>
      </a:accent5>
      <a:accent6>
        <a:srgbClr val="6444C2"/>
      </a:accent6>
      <a:hlink>
        <a:srgbClr val="3B8AB3"/>
      </a:hlink>
      <a:folHlink>
        <a:srgbClr val="7F7F7F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330684_TF00870617_Win32" id="{AE24BE41-669E-45B2-A1F8-ED725B39E353}" vid="{2AC9C098-F4FA-46B0-9034-59C52EDB003E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Klassisk bedriftskurs</Template>
  <Application>Microsoft Office PowerPoint</Application>
  <PresentationFormat>Widescreen</PresentationFormat>
  <Slides>11</Slides>
  <Notes>11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2" baseType="lpstr">
      <vt:lpstr>DividendVTI</vt:lpstr>
      <vt:lpstr>Nytt studenthus i kristiansand</vt:lpstr>
      <vt:lpstr>PowerPoint-presentasjon</vt:lpstr>
      <vt:lpstr>Innledning</vt:lpstr>
      <vt:lpstr>Nytt studenthus i et folkehelseperspektiv</vt:lpstr>
      <vt:lpstr>I et by - og stedsutviklingsperspektiv </vt:lpstr>
      <vt:lpstr>Design Thinking Innsikt:</vt:lpstr>
      <vt:lpstr>Design thinking: Problemdefinering </vt:lpstr>
      <vt:lpstr>Design thinking: Idéutvikling </vt:lpstr>
      <vt:lpstr>"En guide til å engasjere og inkludere studentene"</vt:lpstr>
      <vt:lpstr>Veien videre</vt:lpstr>
      <vt:lpstr>kilder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Studenthus</dc:title>
  <dc:creator>Andre Seljestad Knudsen</dc:creator>
  <cp:revision>87</cp:revision>
  <dcterms:created xsi:type="dcterms:W3CDTF">2022-11-30T12:55:27Z</dcterms:created>
  <dcterms:modified xsi:type="dcterms:W3CDTF">2022-12-06T10:18:38Z</dcterms:modified>
</cp:coreProperties>
</file>